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6" r:id="rId2"/>
    <p:sldId id="303" r:id="rId3"/>
    <p:sldId id="328" r:id="rId4"/>
    <p:sldId id="330" r:id="rId5"/>
    <p:sldId id="332" r:id="rId6"/>
    <p:sldId id="333" r:id="rId7"/>
    <p:sldId id="331" r:id="rId8"/>
    <p:sldId id="345" r:id="rId9"/>
    <p:sldId id="367" r:id="rId10"/>
    <p:sldId id="346" r:id="rId11"/>
    <p:sldId id="350" r:id="rId12"/>
    <p:sldId id="374" r:id="rId13"/>
    <p:sldId id="339" r:id="rId14"/>
    <p:sldId id="342" r:id="rId15"/>
    <p:sldId id="351" r:id="rId16"/>
    <p:sldId id="344" r:id="rId17"/>
    <p:sldId id="357" r:id="rId18"/>
    <p:sldId id="375" r:id="rId19"/>
    <p:sldId id="337" r:id="rId20"/>
    <p:sldId id="368" r:id="rId21"/>
    <p:sldId id="347" r:id="rId22"/>
    <p:sldId id="348" r:id="rId23"/>
    <p:sldId id="352" r:id="rId24"/>
    <p:sldId id="353" r:id="rId25"/>
    <p:sldId id="338" r:id="rId26"/>
    <p:sldId id="335" r:id="rId27"/>
    <p:sldId id="359" r:id="rId28"/>
    <p:sldId id="358" r:id="rId29"/>
    <p:sldId id="360" r:id="rId30"/>
    <p:sldId id="336" r:id="rId31"/>
    <p:sldId id="361" r:id="rId32"/>
    <p:sldId id="362" r:id="rId33"/>
    <p:sldId id="363" r:id="rId34"/>
    <p:sldId id="364" r:id="rId35"/>
    <p:sldId id="365" r:id="rId36"/>
    <p:sldId id="366" r:id="rId37"/>
    <p:sldId id="370" r:id="rId38"/>
    <p:sldId id="369" r:id="rId39"/>
    <p:sldId id="376" r:id="rId40"/>
    <p:sldId id="377" r:id="rId41"/>
    <p:sldId id="378" r:id="rId42"/>
    <p:sldId id="373" r:id="rId43"/>
    <p:sldId id="379" r:id="rId4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C0000"/>
    <a:srgbClr val="5F5F5F"/>
    <a:srgbClr val="D7B719"/>
    <a:srgbClr val="CEB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5800" autoAdjust="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F24E-3451-4416-846D-894A2078DEE2}" type="datetimeFigureOut">
              <a:rPr lang="nn-NO" smtClean="0"/>
              <a:t>26.10.2021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0B19-ECB1-4023-8161-5A9CAB1A56F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49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E17A-7E5D-4831-B2D5-D89BD80F0C6D}" type="datetimeFigureOut">
              <a:rPr lang="nn-NO" smtClean="0"/>
              <a:t>26.10.2021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4E9A-5EDD-496D-86E7-5D213FDFDE6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852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8978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474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budsjettert med avkastning på "</a:t>
            </a:r>
            <a:r>
              <a:rPr lang="nn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Kraftsalsfondet</a:t>
            </a: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med kr 7,9 mill. kr basert på gjennomsnittleg avkasting dei siste tre åra.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357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foreslått </a:t>
            </a:r>
            <a:r>
              <a:rPr lang="nn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dagkasernering</a:t>
            </a:r>
            <a:r>
              <a:rPr lang="nn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brannvesenet frå 1. desember 2022. Sagvåg brannstasjon vert foreslått avvikla frå same dag. For å trygga beredskapen er det forslag om å kjøpa ein mindre og meir effektiv brannbil, ein såkalla “first responder” bil, for å m.a. å styrka beredskapen etter bortfallet av stasjonen i Sagvåg. Med ein slik bil kan eit ved utrykking til områder som f. eks Huglo ha første innsatsbil/hovudbil ståande igjen som beredskap for alle objekt som har krav til 10 minutt innsatstid (særskilde brannobjekt)Ein slik bil vil også vera eit naudsynt verktøy for at </a:t>
            </a:r>
            <a:r>
              <a:rPr lang="nn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dagkasernert</a:t>
            </a:r>
            <a:r>
              <a:rPr lang="nn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personell kan rykke direkte ut når dei er ute på førebyggande oppdrag.   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507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Sjå på </a:t>
            </a:r>
            <a:r>
              <a:rPr lang="nb-NO" dirty="0" err="1" smtClean="0"/>
              <a:t>turnusar</a:t>
            </a:r>
            <a:r>
              <a:rPr lang="nb-NO" dirty="0" smtClean="0"/>
              <a:t>,</a:t>
            </a:r>
            <a:r>
              <a:rPr lang="nb-NO" baseline="0" dirty="0" smtClean="0"/>
              <a:t> utlysing av </a:t>
            </a:r>
            <a:r>
              <a:rPr lang="nb-NO" baseline="0" dirty="0" err="1" smtClean="0"/>
              <a:t>stillingar</a:t>
            </a:r>
            <a:r>
              <a:rPr lang="nb-NO" baseline="0" dirty="0" smtClean="0"/>
              <a:t>, få folk til å jobba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plassar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95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351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ROP:</a:t>
            </a:r>
          </a:p>
          <a:p>
            <a:r>
              <a:rPr lang="nb-NO" dirty="0" smtClean="0"/>
              <a:t>Dag/kveld 5,5 mill.</a:t>
            </a:r>
          </a:p>
          <a:p>
            <a:r>
              <a:rPr lang="nb-NO" dirty="0" smtClean="0"/>
              <a:t>Døgnbemanning 8,1</a:t>
            </a:r>
            <a:r>
              <a:rPr lang="nb-NO" baseline="0" dirty="0" smtClean="0"/>
              <a:t> mill.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4E9A-5EDD-496D-86E7-5D213FDFDE6C}" type="slidenum">
              <a:rPr lang="nn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86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0"/>
            <a:ext cx="8686800" cy="381000"/>
          </a:xfrm>
          <a:prstGeom prst="rect">
            <a:avLst/>
          </a:prstGeom>
          <a:solidFill>
            <a:srgbClr val="D7B7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686800" y="6477000"/>
            <a:ext cx="0" cy="3810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8686800" y="2057400"/>
            <a:ext cx="0" cy="48006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8458200" y="469900"/>
            <a:ext cx="490538" cy="1143000"/>
            <a:chOff x="-1776" y="816"/>
            <a:chExt cx="2204" cy="5136"/>
          </a:xfrm>
        </p:grpSpPr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-1497" y="2560"/>
              <a:ext cx="288" cy="316"/>
            </a:xfrm>
            <a:custGeom>
              <a:avLst/>
              <a:gdLst/>
              <a:ahLst/>
              <a:cxnLst>
                <a:cxn ang="0">
                  <a:pos x="105" y="230"/>
                </a:cxn>
                <a:cxn ang="0">
                  <a:pos x="85" y="230"/>
                </a:cxn>
                <a:cxn ang="0">
                  <a:pos x="65" y="224"/>
                </a:cxn>
                <a:cxn ang="0">
                  <a:pos x="46" y="217"/>
                </a:cxn>
                <a:cxn ang="0">
                  <a:pos x="33" y="204"/>
                </a:cxn>
                <a:cxn ang="0">
                  <a:pos x="26" y="197"/>
                </a:cxn>
                <a:cxn ang="0">
                  <a:pos x="19" y="184"/>
                </a:cxn>
                <a:cxn ang="0">
                  <a:pos x="6" y="171"/>
                </a:cxn>
                <a:cxn ang="0">
                  <a:pos x="6" y="158"/>
                </a:cxn>
                <a:cxn ang="0">
                  <a:pos x="0" y="138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6" y="73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33" y="27"/>
                </a:cxn>
                <a:cxn ang="0">
                  <a:pos x="46" y="14"/>
                </a:cxn>
                <a:cxn ang="0">
                  <a:pos x="52" y="14"/>
                </a:cxn>
                <a:cxn ang="0">
                  <a:pos x="59" y="7"/>
                </a:cxn>
                <a:cxn ang="0">
                  <a:pos x="78" y="0"/>
                </a:cxn>
                <a:cxn ang="0">
                  <a:pos x="92" y="0"/>
                </a:cxn>
                <a:cxn ang="0">
                  <a:pos x="111" y="0"/>
                </a:cxn>
                <a:cxn ang="0">
                  <a:pos x="131" y="7"/>
                </a:cxn>
                <a:cxn ang="0">
                  <a:pos x="144" y="7"/>
                </a:cxn>
                <a:cxn ang="0">
                  <a:pos x="151" y="14"/>
                </a:cxn>
                <a:cxn ang="0">
                  <a:pos x="164" y="14"/>
                </a:cxn>
                <a:cxn ang="0">
                  <a:pos x="170" y="20"/>
                </a:cxn>
                <a:cxn ang="0">
                  <a:pos x="184" y="33"/>
                </a:cxn>
                <a:cxn ang="0">
                  <a:pos x="190" y="46"/>
                </a:cxn>
                <a:cxn ang="0">
                  <a:pos x="197" y="60"/>
                </a:cxn>
                <a:cxn ang="0">
                  <a:pos x="203" y="66"/>
                </a:cxn>
                <a:cxn ang="0">
                  <a:pos x="203" y="92"/>
                </a:cxn>
                <a:cxn ang="0">
                  <a:pos x="210" y="112"/>
                </a:cxn>
                <a:cxn ang="0">
                  <a:pos x="210" y="132"/>
                </a:cxn>
                <a:cxn ang="0">
                  <a:pos x="203" y="151"/>
                </a:cxn>
                <a:cxn ang="0">
                  <a:pos x="197" y="171"/>
                </a:cxn>
                <a:cxn ang="0">
                  <a:pos x="190" y="191"/>
                </a:cxn>
                <a:cxn ang="0">
                  <a:pos x="177" y="197"/>
                </a:cxn>
                <a:cxn ang="0">
                  <a:pos x="170" y="204"/>
                </a:cxn>
                <a:cxn ang="0">
                  <a:pos x="157" y="217"/>
                </a:cxn>
                <a:cxn ang="0">
                  <a:pos x="151" y="217"/>
                </a:cxn>
                <a:cxn ang="0">
                  <a:pos x="138" y="224"/>
                </a:cxn>
                <a:cxn ang="0">
                  <a:pos x="131" y="224"/>
                </a:cxn>
                <a:cxn ang="0">
                  <a:pos x="111" y="230"/>
                </a:cxn>
              </a:cxnLst>
              <a:rect l="0" t="0" r="r" b="b"/>
              <a:pathLst>
                <a:path w="210" h="230">
                  <a:moveTo>
                    <a:pt x="105" y="230"/>
                  </a:moveTo>
                  <a:lnTo>
                    <a:pt x="105" y="230"/>
                  </a:lnTo>
                  <a:lnTo>
                    <a:pt x="92" y="230"/>
                  </a:lnTo>
                  <a:lnTo>
                    <a:pt x="85" y="230"/>
                  </a:lnTo>
                  <a:lnTo>
                    <a:pt x="72" y="224"/>
                  </a:lnTo>
                  <a:lnTo>
                    <a:pt x="65" y="224"/>
                  </a:lnTo>
                  <a:lnTo>
                    <a:pt x="52" y="217"/>
                  </a:lnTo>
                  <a:lnTo>
                    <a:pt x="46" y="217"/>
                  </a:lnTo>
                  <a:lnTo>
                    <a:pt x="46" y="211"/>
                  </a:lnTo>
                  <a:lnTo>
                    <a:pt x="33" y="204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19" y="191"/>
                  </a:lnTo>
                  <a:lnTo>
                    <a:pt x="19" y="184"/>
                  </a:lnTo>
                  <a:lnTo>
                    <a:pt x="13" y="184"/>
                  </a:lnTo>
                  <a:lnTo>
                    <a:pt x="6" y="171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13" y="46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33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72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51" y="14"/>
                  </a:lnTo>
                  <a:lnTo>
                    <a:pt x="157" y="14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77" y="27"/>
                  </a:lnTo>
                  <a:lnTo>
                    <a:pt x="184" y="33"/>
                  </a:lnTo>
                  <a:lnTo>
                    <a:pt x="184" y="40"/>
                  </a:lnTo>
                  <a:lnTo>
                    <a:pt x="190" y="46"/>
                  </a:lnTo>
                  <a:lnTo>
                    <a:pt x="197" y="53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203" y="66"/>
                  </a:lnTo>
                  <a:lnTo>
                    <a:pt x="203" y="79"/>
                  </a:lnTo>
                  <a:lnTo>
                    <a:pt x="203" y="92"/>
                  </a:lnTo>
                  <a:lnTo>
                    <a:pt x="210" y="105"/>
                  </a:lnTo>
                  <a:lnTo>
                    <a:pt x="210" y="112"/>
                  </a:lnTo>
                  <a:lnTo>
                    <a:pt x="210" y="125"/>
                  </a:lnTo>
                  <a:lnTo>
                    <a:pt x="210" y="132"/>
                  </a:lnTo>
                  <a:lnTo>
                    <a:pt x="203" y="138"/>
                  </a:lnTo>
                  <a:lnTo>
                    <a:pt x="203" y="151"/>
                  </a:lnTo>
                  <a:lnTo>
                    <a:pt x="203" y="158"/>
                  </a:lnTo>
                  <a:lnTo>
                    <a:pt x="197" y="171"/>
                  </a:lnTo>
                  <a:lnTo>
                    <a:pt x="190" y="178"/>
                  </a:lnTo>
                  <a:lnTo>
                    <a:pt x="190" y="191"/>
                  </a:lnTo>
                  <a:lnTo>
                    <a:pt x="184" y="191"/>
                  </a:lnTo>
                  <a:lnTo>
                    <a:pt x="177" y="197"/>
                  </a:lnTo>
                  <a:lnTo>
                    <a:pt x="177" y="204"/>
                  </a:lnTo>
                  <a:lnTo>
                    <a:pt x="170" y="204"/>
                  </a:lnTo>
                  <a:lnTo>
                    <a:pt x="164" y="211"/>
                  </a:lnTo>
                  <a:lnTo>
                    <a:pt x="157" y="217"/>
                  </a:lnTo>
                  <a:lnTo>
                    <a:pt x="157" y="217"/>
                  </a:lnTo>
                  <a:lnTo>
                    <a:pt x="151" y="217"/>
                  </a:lnTo>
                  <a:lnTo>
                    <a:pt x="144" y="224"/>
                  </a:lnTo>
                  <a:lnTo>
                    <a:pt x="138" y="224"/>
                  </a:lnTo>
                  <a:lnTo>
                    <a:pt x="138" y="224"/>
                  </a:lnTo>
                  <a:lnTo>
                    <a:pt x="131" y="224"/>
                  </a:lnTo>
                  <a:lnTo>
                    <a:pt x="124" y="230"/>
                  </a:lnTo>
                  <a:lnTo>
                    <a:pt x="111" y="230"/>
                  </a:lnTo>
                  <a:lnTo>
                    <a:pt x="105" y="23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-1425" y="2597"/>
              <a:ext cx="135" cy="233"/>
            </a:xfrm>
            <a:custGeom>
              <a:avLst/>
              <a:gdLst/>
              <a:ahLst/>
              <a:cxnLst>
                <a:cxn ang="0">
                  <a:pos x="53" y="170"/>
                </a:cxn>
                <a:cxn ang="0">
                  <a:pos x="66" y="170"/>
                </a:cxn>
                <a:cxn ang="0">
                  <a:pos x="72" y="170"/>
                </a:cxn>
                <a:cxn ang="0">
                  <a:pos x="79" y="164"/>
                </a:cxn>
                <a:cxn ang="0">
                  <a:pos x="86" y="157"/>
                </a:cxn>
                <a:cxn ang="0">
                  <a:pos x="92" y="144"/>
                </a:cxn>
                <a:cxn ang="0">
                  <a:pos x="99" y="131"/>
                </a:cxn>
                <a:cxn ang="0">
                  <a:pos x="99" y="118"/>
                </a:cxn>
                <a:cxn ang="0">
                  <a:pos x="99" y="85"/>
                </a:cxn>
                <a:cxn ang="0">
                  <a:pos x="99" y="59"/>
                </a:cxn>
                <a:cxn ang="0">
                  <a:pos x="99" y="46"/>
                </a:cxn>
                <a:cxn ang="0">
                  <a:pos x="92" y="33"/>
                </a:cxn>
                <a:cxn ang="0">
                  <a:pos x="86" y="19"/>
                </a:cxn>
                <a:cxn ang="0">
                  <a:pos x="79" y="13"/>
                </a:cxn>
                <a:cxn ang="0">
                  <a:pos x="72" y="13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0" y="6"/>
                </a:cxn>
                <a:cxn ang="0">
                  <a:pos x="33" y="6"/>
                </a:cxn>
                <a:cxn ang="0">
                  <a:pos x="20" y="13"/>
                </a:cxn>
                <a:cxn ang="0">
                  <a:pos x="13" y="26"/>
                </a:cxn>
                <a:cxn ang="0">
                  <a:pos x="7" y="39"/>
                </a:cxn>
                <a:cxn ang="0">
                  <a:pos x="7" y="52"/>
                </a:cxn>
                <a:cxn ang="0">
                  <a:pos x="0" y="72"/>
                </a:cxn>
                <a:cxn ang="0">
                  <a:pos x="0" y="105"/>
                </a:cxn>
                <a:cxn ang="0">
                  <a:pos x="7" y="124"/>
                </a:cxn>
                <a:cxn ang="0">
                  <a:pos x="7" y="138"/>
                </a:cxn>
                <a:cxn ang="0">
                  <a:pos x="13" y="151"/>
                </a:cxn>
                <a:cxn ang="0">
                  <a:pos x="20" y="157"/>
                </a:cxn>
                <a:cxn ang="0">
                  <a:pos x="26" y="164"/>
                </a:cxn>
                <a:cxn ang="0">
                  <a:pos x="33" y="170"/>
                </a:cxn>
                <a:cxn ang="0">
                  <a:pos x="46" y="170"/>
                </a:cxn>
              </a:cxnLst>
              <a:rect l="0" t="0" r="r" b="b"/>
              <a:pathLst>
                <a:path w="99" h="170">
                  <a:moveTo>
                    <a:pt x="53" y="170"/>
                  </a:moveTo>
                  <a:lnTo>
                    <a:pt x="53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2" y="170"/>
                  </a:lnTo>
                  <a:lnTo>
                    <a:pt x="72" y="164"/>
                  </a:lnTo>
                  <a:lnTo>
                    <a:pt x="79" y="164"/>
                  </a:lnTo>
                  <a:lnTo>
                    <a:pt x="79" y="157"/>
                  </a:lnTo>
                  <a:lnTo>
                    <a:pt x="86" y="157"/>
                  </a:lnTo>
                  <a:lnTo>
                    <a:pt x="86" y="151"/>
                  </a:lnTo>
                  <a:lnTo>
                    <a:pt x="92" y="144"/>
                  </a:lnTo>
                  <a:lnTo>
                    <a:pt x="92" y="138"/>
                  </a:lnTo>
                  <a:lnTo>
                    <a:pt x="99" y="131"/>
                  </a:lnTo>
                  <a:lnTo>
                    <a:pt x="99" y="124"/>
                  </a:lnTo>
                  <a:lnTo>
                    <a:pt x="99" y="118"/>
                  </a:lnTo>
                  <a:lnTo>
                    <a:pt x="99" y="105"/>
                  </a:lnTo>
                  <a:lnTo>
                    <a:pt x="99" y="85"/>
                  </a:lnTo>
                  <a:lnTo>
                    <a:pt x="99" y="72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2" y="39"/>
                  </a:lnTo>
                  <a:lnTo>
                    <a:pt x="92" y="33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79" y="19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7" y="124"/>
                  </a:lnTo>
                  <a:lnTo>
                    <a:pt x="7" y="131"/>
                  </a:lnTo>
                  <a:lnTo>
                    <a:pt x="7" y="138"/>
                  </a:lnTo>
                  <a:lnTo>
                    <a:pt x="13" y="144"/>
                  </a:lnTo>
                  <a:lnTo>
                    <a:pt x="13" y="151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33" y="170"/>
                  </a:lnTo>
                  <a:lnTo>
                    <a:pt x="40" y="170"/>
                  </a:lnTo>
                  <a:lnTo>
                    <a:pt x="46" y="170"/>
                  </a:lnTo>
                  <a:lnTo>
                    <a:pt x="53" y="1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-840" y="2103"/>
              <a:ext cx="287" cy="314"/>
            </a:xfrm>
            <a:custGeom>
              <a:avLst/>
              <a:gdLst/>
              <a:ahLst/>
              <a:cxnLst>
                <a:cxn ang="0">
                  <a:pos x="105" y="229"/>
                </a:cxn>
                <a:cxn ang="0">
                  <a:pos x="85" y="229"/>
                </a:cxn>
                <a:cxn ang="0">
                  <a:pos x="66" y="223"/>
                </a:cxn>
                <a:cxn ang="0">
                  <a:pos x="52" y="216"/>
                </a:cxn>
                <a:cxn ang="0">
                  <a:pos x="39" y="210"/>
                </a:cxn>
                <a:cxn ang="0">
                  <a:pos x="26" y="197"/>
                </a:cxn>
                <a:cxn ang="0">
                  <a:pos x="20" y="190"/>
                </a:cxn>
                <a:cxn ang="0">
                  <a:pos x="13" y="170"/>
                </a:cxn>
                <a:cxn ang="0">
                  <a:pos x="7" y="157"/>
                </a:cxn>
                <a:cxn ang="0">
                  <a:pos x="0" y="138"/>
                </a:cxn>
                <a:cxn ang="0">
                  <a:pos x="0" y="118"/>
                </a:cxn>
                <a:cxn ang="0">
                  <a:pos x="0" y="92"/>
                </a:cxn>
                <a:cxn ang="0">
                  <a:pos x="7" y="72"/>
                </a:cxn>
                <a:cxn ang="0">
                  <a:pos x="20" y="52"/>
                </a:cxn>
                <a:cxn ang="0">
                  <a:pos x="26" y="39"/>
                </a:cxn>
                <a:cxn ang="0">
                  <a:pos x="33" y="26"/>
                </a:cxn>
                <a:cxn ang="0">
                  <a:pos x="46" y="19"/>
                </a:cxn>
                <a:cxn ang="0">
                  <a:pos x="52" y="13"/>
                </a:cxn>
                <a:cxn ang="0">
                  <a:pos x="66" y="6"/>
                </a:cxn>
                <a:cxn ang="0">
                  <a:pos x="79" y="6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38" y="6"/>
                </a:cxn>
                <a:cxn ang="0">
                  <a:pos x="144" y="6"/>
                </a:cxn>
                <a:cxn ang="0">
                  <a:pos x="158" y="13"/>
                </a:cxn>
                <a:cxn ang="0">
                  <a:pos x="164" y="19"/>
                </a:cxn>
                <a:cxn ang="0">
                  <a:pos x="171" y="19"/>
                </a:cxn>
                <a:cxn ang="0">
                  <a:pos x="184" y="32"/>
                </a:cxn>
                <a:cxn ang="0">
                  <a:pos x="197" y="46"/>
                </a:cxn>
                <a:cxn ang="0">
                  <a:pos x="197" y="59"/>
                </a:cxn>
                <a:cxn ang="0">
                  <a:pos x="203" y="72"/>
                </a:cxn>
                <a:cxn ang="0">
                  <a:pos x="210" y="92"/>
                </a:cxn>
                <a:cxn ang="0">
                  <a:pos x="210" y="118"/>
                </a:cxn>
                <a:cxn ang="0">
                  <a:pos x="210" y="131"/>
                </a:cxn>
                <a:cxn ang="0">
                  <a:pos x="210" y="151"/>
                </a:cxn>
                <a:cxn ang="0">
                  <a:pos x="203" y="170"/>
                </a:cxn>
                <a:cxn ang="0">
                  <a:pos x="190" y="190"/>
                </a:cxn>
                <a:cxn ang="0">
                  <a:pos x="184" y="197"/>
                </a:cxn>
                <a:cxn ang="0">
                  <a:pos x="177" y="210"/>
                </a:cxn>
                <a:cxn ang="0">
                  <a:pos x="164" y="216"/>
                </a:cxn>
                <a:cxn ang="0">
                  <a:pos x="151" y="223"/>
                </a:cxn>
                <a:cxn ang="0">
                  <a:pos x="144" y="223"/>
                </a:cxn>
                <a:cxn ang="0">
                  <a:pos x="131" y="229"/>
                </a:cxn>
                <a:cxn ang="0">
                  <a:pos x="118" y="229"/>
                </a:cxn>
              </a:cxnLst>
              <a:rect l="0" t="0" r="r" b="b"/>
              <a:pathLst>
                <a:path w="210" h="229">
                  <a:moveTo>
                    <a:pt x="105" y="229"/>
                  </a:moveTo>
                  <a:lnTo>
                    <a:pt x="105" y="229"/>
                  </a:lnTo>
                  <a:lnTo>
                    <a:pt x="98" y="229"/>
                  </a:lnTo>
                  <a:lnTo>
                    <a:pt x="85" y="229"/>
                  </a:lnTo>
                  <a:lnTo>
                    <a:pt x="79" y="229"/>
                  </a:lnTo>
                  <a:lnTo>
                    <a:pt x="66" y="223"/>
                  </a:lnTo>
                  <a:lnTo>
                    <a:pt x="59" y="223"/>
                  </a:lnTo>
                  <a:lnTo>
                    <a:pt x="52" y="216"/>
                  </a:lnTo>
                  <a:lnTo>
                    <a:pt x="46" y="216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197"/>
                  </a:lnTo>
                  <a:lnTo>
                    <a:pt x="26" y="190"/>
                  </a:lnTo>
                  <a:lnTo>
                    <a:pt x="20" y="190"/>
                  </a:lnTo>
                  <a:lnTo>
                    <a:pt x="20" y="183"/>
                  </a:lnTo>
                  <a:lnTo>
                    <a:pt x="13" y="170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7" y="85"/>
                  </a:lnTo>
                  <a:lnTo>
                    <a:pt x="7" y="72"/>
                  </a:lnTo>
                  <a:lnTo>
                    <a:pt x="13" y="59"/>
                  </a:lnTo>
                  <a:lnTo>
                    <a:pt x="20" y="52"/>
                  </a:lnTo>
                  <a:lnTo>
                    <a:pt x="20" y="39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46" y="19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5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64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90" y="39"/>
                  </a:lnTo>
                  <a:lnTo>
                    <a:pt x="197" y="46"/>
                  </a:lnTo>
                  <a:lnTo>
                    <a:pt x="197" y="52"/>
                  </a:lnTo>
                  <a:lnTo>
                    <a:pt x="197" y="59"/>
                  </a:lnTo>
                  <a:lnTo>
                    <a:pt x="203" y="65"/>
                  </a:lnTo>
                  <a:lnTo>
                    <a:pt x="203" y="72"/>
                  </a:lnTo>
                  <a:lnTo>
                    <a:pt x="210" y="78"/>
                  </a:lnTo>
                  <a:lnTo>
                    <a:pt x="210" y="92"/>
                  </a:lnTo>
                  <a:lnTo>
                    <a:pt x="210" y="105"/>
                  </a:lnTo>
                  <a:lnTo>
                    <a:pt x="210" y="118"/>
                  </a:lnTo>
                  <a:lnTo>
                    <a:pt x="210" y="124"/>
                  </a:lnTo>
                  <a:lnTo>
                    <a:pt x="210" y="131"/>
                  </a:lnTo>
                  <a:lnTo>
                    <a:pt x="210" y="138"/>
                  </a:lnTo>
                  <a:lnTo>
                    <a:pt x="210" y="151"/>
                  </a:lnTo>
                  <a:lnTo>
                    <a:pt x="203" y="164"/>
                  </a:lnTo>
                  <a:lnTo>
                    <a:pt x="203" y="170"/>
                  </a:lnTo>
                  <a:lnTo>
                    <a:pt x="197" y="183"/>
                  </a:lnTo>
                  <a:lnTo>
                    <a:pt x="190" y="190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77" y="203"/>
                  </a:lnTo>
                  <a:lnTo>
                    <a:pt x="177" y="210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58" y="216"/>
                  </a:lnTo>
                  <a:lnTo>
                    <a:pt x="151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38" y="229"/>
                  </a:lnTo>
                  <a:lnTo>
                    <a:pt x="131" y="229"/>
                  </a:lnTo>
                  <a:lnTo>
                    <a:pt x="125" y="229"/>
                  </a:lnTo>
                  <a:lnTo>
                    <a:pt x="118" y="229"/>
                  </a:lnTo>
                  <a:lnTo>
                    <a:pt x="105" y="22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-984" y="3514"/>
              <a:ext cx="539" cy="2438"/>
            </a:xfrm>
            <a:custGeom>
              <a:avLst/>
              <a:gdLst/>
              <a:ahLst/>
              <a:cxnLst>
                <a:cxn ang="0">
                  <a:pos x="0" y="1779"/>
                </a:cxn>
                <a:cxn ang="0">
                  <a:pos x="0" y="1779"/>
                </a:cxn>
                <a:cxn ang="0">
                  <a:pos x="394" y="1779"/>
                </a:cxn>
                <a:cxn ang="0">
                  <a:pos x="394" y="33"/>
                </a:cxn>
                <a:cxn ang="0">
                  <a:pos x="381" y="27"/>
                </a:cxn>
                <a:cxn ang="0">
                  <a:pos x="368" y="20"/>
                </a:cxn>
                <a:cxn ang="0">
                  <a:pos x="348" y="13"/>
                </a:cxn>
                <a:cxn ang="0">
                  <a:pos x="335" y="7"/>
                </a:cxn>
                <a:cxn ang="0">
                  <a:pos x="322" y="7"/>
                </a:cxn>
                <a:cxn ang="0">
                  <a:pos x="302" y="0"/>
                </a:cxn>
                <a:cxn ang="0">
                  <a:pos x="282" y="0"/>
                </a:cxn>
                <a:cxn ang="0">
                  <a:pos x="276" y="0"/>
                </a:cxn>
                <a:cxn ang="0">
                  <a:pos x="269" y="0"/>
                </a:cxn>
                <a:cxn ang="0">
                  <a:pos x="256" y="0"/>
                </a:cxn>
                <a:cxn ang="0">
                  <a:pos x="249" y="0"/>
                </a:cxn>
                <a:cxn ang="0">
                  <a:pos x="236" y="0"/>
                </a:cxn>
                <a:cxn ang="0">
                  <a:pos x="230" y="7"/>
                </a:cxn>
                <a:cxn ang="0">
                  <a:pos x="210" y="7"/>
                </a:cxn>
                <a:cxn ang="0">
                  <a:pos x="197" y="13"/>
                </a:cxn>
                <a:cxn ang="0">
                  <a:pos x="184" y="13"/>
                </a:cxn>
                <a:cxn ang="0">
                  <a:pos x="184" y="13"/>
                </a:cxn>
                <a:cxn ang="0">
                  <a:pos x="177" y="13"/>
                </a:cxn>
                <a:cxn ang="0">
                  <a:pos x="171" y="20"/>
                </a:cxn>
                <a:cxn ang="0">
                  <a:pos x="157" y="20"/>
                </a:cxn>
                <a:cxn ang="0">
                  <a:pos x="151" y="27"/>
                </a:cxn>
                <a:cxn ang="0">
                  <a:pos x="138" y="33"/>
                </a:cxn>
                <a:cxn ang="0">
                  <a:pos x="131" y="33"/>
                </a:cxn>
                <a:cxn ang="0">
                  <a:pos x="125" y="40"/>
                </a:cxn>
                <a:cxn ang="0">
                  <a:pos x="112" y="46"/>
                </a:cxn>
                <a:cxn ang="0">
                  <a:pos x="105" y="53"/>
                </a:cxn>
                <a:cxn ang="0">
                  <a:pos x="98" y="59"/>
                </a:cxn>
                <a:cxn ang="0">
                  <a:pos x="85" y="66"/>
                </a:cxn>
                <a:cxn ang="0">
                  <a:pos x="79" y="66"/>
                </a:cxn>
                <a:cxn ang="0">
                  <a:pos x="72" y="73"/>
                </a:cxn>
                <a:cxn ang="0">
                  <a:pos x="66" y="86"/>
                </a:cxn>
                <a:cxn ang="0">
                  <a:pos x="59" y="92"/>
                </a:cxn>
                <a:cxn ang="0">
                  <a:pos x="52" y="99"/>
                </a:cxn>
                <a:cxn ang="0">
                  <a:pos x="33" y="112"/>
                </a:cxn>
                <a:cxn ang="0">
                  <a:pos x="26" y="118"/>
                </a:cxn>
                <a:cxn ang="0">
                  <a:pos x="20" y="125"/>
                </a:cxn>
                <a:cxn ang="0">
                  <a:pos x="13" y="138"/>
                </a:cxn>
                <a:cxn ang="0">
                  <a:pos x="6" y="145"/>
                </a:cxn>
                <a:cxn ang="0">
                  <a:pos x="6" y="151"/>
                </a:cxn>
                <a:cxn ang="0">
                  <a:pos x="0" y="164"/>
                </a:cxn>
                <a:cxn ang="0">
                  <a:pos x="0" y="1779"/>
                </a:cxn>
              </a:cxnLst>
              <a:rect l="0" t="0" r="r" b="b"/>
              <a:pathLst>
                <a:path w="394" h="1779">
                  <a:moveTo>
                    <a:pt x="0" y="1779"/>
                  </a:moveTo>
                  <a:lnTo>
                    <a:pt x="0" y="1779"/>
                  </a:lnTo>
                  <a:lnTo>
                    <a:pt x="394" y="1779"/>
                  </a:lnTo>
                  <a:lnTo>
                    <a:pt x="394" y="33"/>
                  </a:lnTo>
                  <a:lnTo>
                    <a:pt x="381" y="27"/>
                  </a:lnTo>
                  <a:lnTo>
                    <a:pt x="368" y="20"/>
                  </a:lnTo>
                  <a:lnTo>
                    <a:pt x="348" y="13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02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6" y="0"/>
                  </a:lnTo>
                  <a:lnTo>
                    <a:pt x="230" y="7"/>
                  </a:lnTo>
                  <a:lnTo>
                    <a:pt x="210" y="7"/>
                  </a:lnTo>
                  <a:lnTo>
                    <a:pt x="197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77" y="13"/>
                  </a:lnTo>
                  <a:lnTo>
                    <a:pt x="171" y="20"/>
                  </a:lnTo>
                  <a:lnTo>
                    <a:pt x="157" y="20"/>
                  </a:lnTo>
                  <a:lnTo>
                    <a:pt x="151" y="27"/>
                  </a:lnTo>
                  <a:lnTo>
                    <a:pt x="138" y="33"/>
                  </a:lnTo>
                  <a:lnTo>
                    <a:pt x="131" y="33"/>
                  </a:lnTo>
                  <a:lnTo>
                    <a:pt x="125" y="40"/>
                  </a:lnTo>
                  <a:lnTo>
                    <a:pt x="112" y="46"/>
                  </a:lnTo>
                  <a:lnTo>
                    <a:pt x="105" y="53"/>
                  </a:lnTo>
                  <a:lnTo>
                    <a:pt x="98" y="59"/>
                  </a:lnTo>
                  <a:lnTo>
                    <a:pt x="85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66" y="86"/>
                  </a:lnTo>
                  <a:lnTo>
                    <a:pt x="59" y="92"/>
                  </a:lnTo>
                  <a:lnTo>
                    <a:pt x="52" y="99"/>
                  </a:lnTo>
                  <a:lnTo>
                    <a:pt x="33" y="112"/>
                  </a:lnTo>
                  <a:lnTo>
                    <a:pt x="26" y="118"/>
                  </a:lnTo>
                  <a:lnTo>
                    <a:pt x="20" y="125"/>
                  </a:lnTo>
                  <a:lnTo>
                    <a:pt x="13" y="138"/>
                  </a:lnTo>
                  <a:lnTo>
                    <a:pt x="6" y="145"/>
                  </a:lnTo>
                  <a:lnTo>
                    <a:pt x="6" y="151"/>
                  </a:lnTo>
                  <a:lnTo>
                    <a:pt x="0" y="164"/>
                  </a:lnTo>
                  <a:lnTo>
                    <a:pt x="0" y="177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-966" y="3002"/>
              <a:ext cx="224" cy="315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-760" y="3587"/>
              <a:ext cx="252" cy="333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5" name="Oval 81"/>
            <p:cNvSpPr>
              <a:spLocks noChangeArrowheads="1"/>
            </p:cNvSpPr>
            <p:nvPr/>
          </p:nvSpPr>
          <p:spPr bwMode="auto">
            <a:xfrm>
              <a:off x="-850" y="3605"/>
              <a:ext cx="73" cy="7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-931" y="3380"/>
              <a:ext cx="73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7" name="Oval 83"/>
            <p:cNvSpPr>
              <a:spLocks noChangeArrowheads="1"/>
            </p:cNvSpPr>
            <p:nvPr/>
          </p:nvSpPr>
          <p:spPr bwMode="auto">
            <a:xfrm>
              <a:off x="-805" y="3335"/>
              <a:ext cx="81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-669" y="3181"/>
              <a:ext cx="197" cy="16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-777" y="4046"/>
              <a:ext cx="197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39" y="32"/>
                </a:cxn>
                <a:cxn ang="0">
                  <a:pos x="0" y="52"/>
                </a:cxn>
                <a:cxn ang="0">
                  <a:pos x="0" y="72"/>
                </a:cxn>
                <a:cxn ang="0">
                  <a:pos x="59" y="46"/>
                </a:cxn>
                <a:cxn ang="0">
                  <a:pos x="98" y="72"/>
                </a:cxn>
                <a:cxn ang="0">
                  <a:pos x="98" y="4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144" y="26"/>
                </a:cxn>
                <a:cxn ang="0">
                  <a:pos x="144" y="0"/>
                </a:cxn>
                <a:cxn ang="0">
                  <a:pos x="0" y="0"/>
                </a:cxn>
              </a:cxnLst>
              <a:rect l="0" t="0" r="r" b="b"/>
              <a:pathLst>
                <a:path w="144" h="72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39" y="3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59" y="46"/>
                  </a:lnTo>
                  <a:lnTo>
                    <a:pt x="98" y="72"/>
                  </a:lnTo>
                  <a:lnTo>
                    <a:pt x="98" y="4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144" y="26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-777" y="4208"/>
              <a:ext cx="14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105" y="46"/>
                </a:cxn>
                <a:cxn ang="0">
                  <a:pos x="98" y="46"/>
                </a:cxn>
                <a:cxn ang="0">
                  <a:pos x="98" y="39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6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6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105" y="46"/>
                  </a:lnTo>
                  <a:lnTo>
                    <a:pt x="98" y="46"/>
                  </a:lnTo>
                  <a:lnTo>
                    <a:pt x="98" y="3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6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-606" y="4334"/>
              <a:ext cx="2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-777" y="4334"/>
              <a:ext cx="13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98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-787" y="4423"/>
              <a:ext cx="153" cy="90"/>
            </a:xfrm>
            <a:custGeom>
              <a:avLst/>
              <a:gdLst/>
              <a:ahLst/>
              <a:cxnLst>
                <a:cxn ang="0">
                  <a:pos x="79" y="66"/>
                </a:cxn>
                <a:cxn ang="0">
                  <a:pos x="86" y="59"/>
                </a:cxn>
                <a:cxn ang="0">
                  <a:pos x="99" y="59"/>
                </a:cxn>
                <a:cxn ang="0">
                  <a:pos x="99" y="53"/>
                </a:cxn>
                <a:cxn ang="0">
                  <a:pos x="105" y="46"/>
                </a:cxn>
                <a:cxn ang="0">
                  <a:pos x="105" y="40"/>
                </a:cxn>
                <a:cxn ang="0">
                  <a:pos x="112" y="33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66" y="7"/>
                </a:cxn>
                <a:cxn ang="0">
                  <a:pos x="59" y="7"/>
                </a:cxn>
                <a:cxn ang="0">
                  <a:pos x="53" y="13"/>
                </a:cxn>
                <a:cxn ang="0">
                  <a:pos x="53" y="20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40" y="46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27" y="40"/>
                </a:cxn>
                <a:cxn ang="0">
                  <a:pos x="27" y="40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7" y="27"/>
                </a:cxn>
                <a:cxn ang="0">
                  <a:pos x="27" y="2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7" y="46"/>
                </a:cxn>
                <a:cxn ang="0">
                  <a:pos x="13" y="53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7" y="66"/>
                </a:cxn>
                <a:cxn ang="0">
                  <a:pos x="40" y="66"/>
                </a:cxn>
                <a:cxn ang="0">
                  <a:pos x="46" y="59"/>
                </a:cxn>
                <a:cxn ang="0">
                  <a:pos x="53" y="59"/>
                </a:cxn>
                <a:cxn ang="0">
                  <a:pos x="59" y="46"/>
                </a:cxn>
                <a:cxn ang="0">
                  <a:pos x="66" y="33"/>
                </a:cxn>
                <a:cxn ang="0">
                  <a:pos x="73" y="27"/>
                </a:cxn>
                <a:cxn ang="0">
                  <a:pos x="79" y="20"/>
                </a:cxn>
                <a:cxn ang="0">
                  <a:pos x="86" y="20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33"/>
                </a:cxn>
                <a:cxn ang="0">
                  <a:pos x="92" y="33"/>
                </a:cxn>
                <a:cxn ang="0">
                  <a:pos x="86" y="40"/>
                </a:cxn>
                <a:cxn ang="0">
                  <a:pos x="86" y="40"/>
                </a:cxn>
                <a:cxn ang="0">
                  <a:pos x="79" y="46"/>
                </a:cxn>
                <a:cxn ang="0">
                  <a:pos x="79" y="66"/>
                </a:cxn>
              </a:cxnLst>
              <a:rect l="0" t="0" r="r" b="b"/>
              <a:pathLst>
                <a:path w="112" h="66">
                  <a:moveTo>
                    <a:pt x="79" y="66"/>
                  </a:moveTo>
                  <a:lnTo>
                    <a:pt x="79" y="66"/>
                  </a:lnTo>
                  <a:lnTo>
                    <a:pt x="79" y="66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86" y="7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3" y="27"/>
                  </a:lnTo>
                  <a:lnTo>
                    <a:pt x="46" y="33"/>
                  </a:lnTo>
                  <a:lnTo>
                    <a:pt x="46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27" y="46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33" y="2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6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66" y="46"/>
                  </a:lnTo>
                  <a:lnTo>
                    <a:pt x="66" y="33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86" y="20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-777" y="4558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6" y="33"/>
                </a:cxn>
                <a:cxn ang="0">
                  <a:pos x="26" y="33"/>
                </a:cxn>
                <a:cxn ang="0">
                  <a:pos x="85" y="33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3"/>
                </a:cxn>
                <a:cxn ang="0">
                  <a:pos x="131" y="33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85" y="33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3"/>
                  </a:lnTo>
                  <a:lnTo>
                    <a:pt x="131" y="33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-777" y="4667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85" y="32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2"/>
                </a:cxn>
                <a:cxn ang="0">
                  <a:pos x="131" y="32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85" y="32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2"/>
                  </a:lnTo>
                  <a:lnTo>
                    <a:pt x="131" y="32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-787" y="4783"/>
              <a:ext cx="153" cy="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59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73" y="59"/>
                </a:cxn>
                <a:cxn ang="0">
                  <a:pos x="79" y="59"/>
                </a:cxn>
                <a:cxn ang="0">
                  <a:pos x="86" y="59"/>
                </a:cxn>
                <a:cxn ang="0">
                  <a:pos x="86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0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92" y="0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3" y="0"/>
                </a:cxn>
                <a:cxn ang="0">
                  <a:pos x="40" y="0"/>
                </a:cxn>
              </a:cxnLst>
              <a:rect l="0" t="0" r="r" b="b"/>
              <a:pathLst>
                <a:path w="112" h="59">
                  <a:moveTo>
                    <a:pt x="40" y="0"/>
                  </a:move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73" y="59"/>
                  </a:lnTo>
                  <a:lnTo>
                    <a:pt x="79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-750" y="4811"/>
              <a:ext cx="81" cy="2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</a:cxnLst>
              <a:rect l="0" t="0" r="r" b="b"/>
              <a:pathLst>
                <a:path w="59" h="19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-777" y="4937"/>
              <a:ext cx="143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2"/>
                </a:cxn>
                <a:cxn ang="0">
                  <a:pos x="79" y="32"/>
                </a:cxn>
                <a:cxn ang="0">
                  <a:pos x="79" y="39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105" y="45"/>
                </a:cxn>
                <a:cxn ang="0">
                  <a:pos x="98" y="45"/>
                </a:cxn>
                <a:cxn ang="0">
                  <a:pos x="98" y="39"/>
                </a:cxn>
                <a:cxn ang="0">
                  <a:pos x="98" y="39"/>
                </a:cxn>
                <a:cxn ang="0">
                  <a:pos x="98" y="32"/>
                </a:cxn>
                <a:cxn ang="0">
                  <a:pos x="98" y="32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5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9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105" y="45"/>
                  </a:lnTo>
                  <a:lnTo>
                    <a:pt x="98" y="45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-787" y="5215"/>
              <a:ext cx="207" cy="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7" y="53"/>
                </a:cxn>
                <a:cxn ang="0">
                  <a:pos x="7" y="59"/>
                </a:cxn>
                <a:cxn ang="0">
                  <a:pos x="13" y="59"/>
                </a:cxn>
                <a:cxn ang="0">
                  <a:pos x="13" y="66"/>
                </a:cxn>
                <a:cxn ang="0">
                  <a:pos x="20" y="66"/>
                </a:cxn>
                <a:cxn ang="0">
                  <a:pos x="33" y="66"/>
                </a:cxn>
                <a:cxn ang="0">
                  <a:pos x="73" y="66"/>
                </a:cxn>
                <a:cxn ang="0">
                  <a:pos x="86" y="66"/>
                </a:cxn>
                <a:cxn ang="0">
                  <a:pos x="92" y="66"/>
                </a:cxn>
                <a:cxn ang="0">
                  <a:pos x="99" y="66"/>
                </a:cxn>
                <a:cxn ang="0">
                  <a:pos x="99" y="59"/>
                </a:cxn>
                <a:cxn ang="0">
                  <a:pos x="105" y="59"/>
                </a:cxn>
                <a:cxn ang="0">
                  <a:pos x="105" y="53"/>
                </a:cxn>
                <a:cxn ang="0">
                  <a:pos x="105" y="53"/>
                </a:cxn>
                <a:cxn ang="0">
                  <a:pos x="112" y="46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151" y="26"/>
                </a:cxn>
                <a:cxn ang="0">
                  <a:pos x="151" y="0"/>
                </a:cxn>
                <a:cxn ang="0">
                  <a:pos x="7" y="0"/>
                </a:cxn>
              </a:cxnLst>
              <a:rect l="0" t="0" r="r" b="b"/>
              <a:pathLst>
                <a:path w="151" h="66">
                  <a:moveTo>
                    <a:pt x="7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59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33" y="66"/>
                  </a:lnTo>
                  <a:lnTo>
                    <a:pt x="73" y="66"/>
                  </a:lnTo>
                  <a:lnTo>
                    <a:pt x="86" y="66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99" y="59"/>
                  </a:lnTo>
                  <a:lnTo>
                    <a:pt x="105" y="59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12" y="46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51" y="26"/>
                  </a:lnTo>
                  <a:lnTo>
                    <a:pt x="1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-777" y="5061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66" y="40"/>
                </a:cxn>
                <a:cxn ang="0">
                  <a:pos x="0" y="40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0"/>
                </a:cxn>
                <a:cxn ang="0">
                  <a:pos x="85" y="60"/>
                </a:cxn>
                <a:cxn ang="0">
                  <a:pos x="92" y="60"/>
                </a:cxn>
                <a:cxn ang="0">
                  <a:pos x="92" y="60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98" y="46"/>
                </a:cxn>
                <a:cxn ang="0">
                  <a:pos x="98" y="46"/>
                </a:cxn>
                <a:cxn ang="0">
                  <a:pos x="105" y="40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5" y="40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-787" y="5512"/>
              <a:ext cx="153" cy="89"/>
            </a:xfrm>
            <a:custGeom>
              <a:avLst/>
              <a:gdLst/>
              <a:ahLst/>
              <a:cxnLst>
                <a:cxn ang="0">
                  <a:pos x="46" y="65"/>
                </a:cxn>
                <a:cxn ang="0">
                  <a:pos x="46" y="65"/>
                </a:cxn>
                <a:cxn ang="0">
                  <a:pos x="79" y="65"/>
                </a:cxn>
                <a:cxn ang="0">
                  <a:pos x="86" y="65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6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13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9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65"/>
                </a:cxn>
                <a:cxn ang="0">
                  <a:pos x="33" y="65"/>
                </a:cxn>
                <a:cxn ang="0">
                  <a:pos x="33" y="46"/>
                </a:cxn>
                <a:cxn ang="0">
                  <a:pos x="33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33" y="19"/>
                </a:cxn>
                <a:cxn ang="0">
                  <a:pos x="46" y="19"/>
                </a:cxn>
                <a:cxn ang="0">
                  <a:pos x="46" y="65"/>
                </a:cxn>
              </a:cxnLst>
              <a:rect l="0" t="0" r="r" b="b"/>
              <a:pathLst>
                <a:path w="112" h="65">
                  <a:moveTo>
                    <a:pt x="46" y="65"/>
                  </a:moveTo>
                  <a:lnTo>
                    <a:pt x="46" y="65"/>
                  </a:lnTo>
                  <a:lnTo>
                    <a:pt x="79" y="65"/>
                  </a:lnTo>
                  <a:lnTo>
                    <a:pt x="86" y="65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5"/>
                  </a:lnTo>
                  <a:lnTo>
                    <a:pt x="33" y="65"/>
                  </a:lnTo>
                  <a:lnTo>
                    <a:pt x="33" y="46"/>
                  </a:lnTo>
                  <a:lnTo>
                    <a:pt x="33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46" y="1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-750" y="5250"/>
              <a:ext cx="81" cy="28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46" y="20"/>
                </a:cxn>
                <a:cxn ang="0">
                  <a:pos x="13" y="20"/>
                </a:cxn>
              </a:cxnLst>
              <a:rect l="0" t="0" r="r" b="b"/>
              <a:pathLst>
                <a:path w="59" h="20">
                  <a:moveTo>
                    <a:pt x="13" y="20"/>
                  </a:move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-840" y="5359"/>
              <a:ext cx="197" cy="9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46" y="26"/>
                </a:cxn>
                <a:cxn ang="0">
                  <a:pos x="33" y="26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20" y="39"/>
                </a:cxn>
                <a:cxn ang="0">
                  <a:pos x="26" y="46"/>
                </a:cxn>
                <a:cxn ang="0">
                  <a:pos x="144" y="72"/>
                </a:cxn>
                <a:cxn ang="0">
                  <a:pos x="144" y="5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144" y="20"/>
                </a:cxn>
                <a:cxn ang="0">
                  <a:pos x="144" y="0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144" y="0"/>
                  </a:lnTo>
                  <a:lnTo>
                    <a:pt x="46" y="26"/>
                  </a:lnTo>
                  <a:lnTo>
                    <a:pt x="33" y="26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46"/>
                  </a:lnTo>
                  <a:lnTo>
                    <a:pt x="144" y="72"/>
                  </a:lnTo>
                  <a:lnTo>
                    <a:pt x="144" y="5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144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-697" y="5538"/>
              <a:ext cx="28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27">
                  <a:moveTo>
                    <a:pt x="13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-777" y="5664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6"/>
                </a:cxn>
                <a:cxn ang="0">
                  <a:pos x="66" y="46"/>
                </a:cxn>
                <a:cxn ang="0">
                  <a:pos x="0" y="46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6"/>
                </a:cxn>
                <a:cxn ang="0">
                  <a:pos x="85" y="66"/>
                </a:cxn>
                <a:cxn ang="0">
                  <a:pos x="92" y="59"/>
                </a:cxn>
                <a:cxn ang="0">
                  <a:pos x="98" y="59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105" y="46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6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5" y="46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-1327" y="2111"/>
              <a:ext cx="199" cy="297"/>
            </a:xfrm>
            <a:custGeom>
              <a:avLst/>
              <a:gdLst/>
              <a:ahLst/>
              <a:cxnLst>
                <a:cxn ang="0">
                  <a:pos x="7" y="191"/>
                </a:cxn>
                <a:cxn ang="0">
                  <a:pos x="46" y="191"/>
                </a:cxn>
                <a:cxn ang="0">
                  <a:pos x="66" y="184"/>
                </a:cxn>
                <a:cxn ang="0">
                  <a:pos x="79" y="184"/>
                </a:cxn>
                <a:cxn ang="0">
                  <a:pos x="86" y="177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64"/>
                </a:cxn>
                <a:cxn ang="0">
                  <a:pos x="92" y="158"/>
                </a:cxn>
                <a:cxn ang="0">
                  <a:pos x="86" y="151"/>
                </a:cxn>
                <a:cxn ang="0">
                  <a:pos x="86" y="145"/>
                </a:cxn>
                <a:cxn ang="0">
                  <a:pos x="79" y="138"/>
                </a:cxn>
                <a:cxn ang="0">
                  <a:pos x="60" y="132"/>
                </a:cxn>
                <a:cxn ang="0">
                  <a:pos x="46" y="118"/>
                </a:cxn>
                <a:cxn ang="0">
                  <a:pos x="33" y="112"/>
                </a:cxn>
                <a:cxn ang="0">
                  <a:pos x="20" y="99"/>
                </a:cxn>
                <a:cxn ang="0">
                  <a:pos x="14" y="92"/>
                </a:cxn>
                <a:cxn ang="0">
                  <a:pos x="7" y="79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7" y="33"/>
                </a:cxn>
                <a:cxn ang="0">
                  <a:pos x="14" y="20"/>
                </a:cxn>
                <a:cxn ang="0">
                  <a:pos x="20" y="13"/>
                </a:cxn>
                <a:cxn ang="0">
                  <a:pos x="27" y="7"/>
                </a:cxn>
                <a:cxn ang="0">
                  <a:pos x="46" y="0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12" y="0"/>
                </a:cxn>
                <a:cxn ang="0">
                  <a:pos x="132" y="26"/>
                </a:cxn>
                <a:cxn ang="0">
                  <a:pos x="99" y="26"/>
                </a:cxn>
                <a:cxn ang="0">
                  <a:pos x="86" y="26"/>
                </a:cxn>
                <a:cxn ang="0">
                  <a:pos x="79" y="26"/>
                </a:cxn>
                <a:cxn ang="0">
                  <a:pos x="66" y="33"/>
                </a:cxn>
                <a:cxn ang="0">
                  <a:pos x="60" y="40"/>
                </a:cxn>
                <a:cxn ang="0">
                  <a:pos x="53" y="40"/>
                </a:cxn>
                <a:cxn ang="0">
                  <a:pos x="53" y="46"/>
                </a:cxn>
                <a:cxn ang="0">
                  <a:pos x="53" y="53"/>
                </a:cxn>
                <a:cxn ang="0">
                  <a:pos x="53" y="59"/>
                </a:cxn>
                <a:cxn ang="0">
                  <a:pos x="60" y="59"/>
                </a:cxn>
                <a:cxn ang="0">
                  <a:pos x="66" y="66"/>
                </a:cxn>
                <a:cxn ang="0">
                  <a:pos x="86" y="79"/>
                </a:cxn>
                <a:cxn ang="0">
                  <a:pos x="119" y="105"/>
                </a:cxn>
                <a:cxn ang="0">
                  <a:pos x="125" y="112"/>
                </a:cxn>
                <a:cxn ang="0">
                  <a:pos x="138" y="118"/>
                </a:cxn>
                <a:cxn ang="0">
                  <a:pos x="145" y="132"/>
                </a:cxn>
                <a:cxn ang="0">
                  <a:pos x="145" y="138"/>
                </a:cxn>
                <a:cxn ang="0">
                  <a:pos x="145" y="151"/>
                </a:cxn>
                <a:cxn ang="0">
                  <a:pos x="145" y="164"/>
                </a:cxn>
                <a:cxn ang="0">
                  <a:pos x="138" y="177"/>
                </a:cxn>
                <a:cxn ang="0">
                  <a:pos x="138" y="191"/>
                </a:cxn>
                <a:cxn ang="0">
                  <a:pos x="125" y="197"/>
                </a:cxn>
                <a:cxn ang="0">
                  <a:pos x="119" y="204"/>
                </a:cxn>
                <a:cxn ang="0">
                  <a:pos x="105" y="210"/>
                </a:cxn>
                <a:cxn ang="0">
                  <a:pos x="86" y="217"/>
                </a:cxn>
                <a:cxn ang="0">
                  <a:pos x="66" y="217"/>
                </a:cxn>
                <a:cxn ang="0">
                  <a:pos x="27" y="217"/>
                </a:cxn>
                <a:cxn ang="0">
                  <a:pos x="7" y="191"/>
                </a:cxn>
              </a:cxnLst>
              <a:rect l="0" t="0" r="r" b="b"/>
              <a:pathLst>
                <a:path w="145" h="217">
                  <a:moveTo>
                    <a:pt x="7" y="191"/>
                  </a:moveTo>
                  <a:lnTo>
                    <a:pt x="7" y="191"/>
                  </a:lnTo>
                  <a:lnTo>
                    <a:pt x="33" y="191"/>
                  </a:lnTo>
                  <a:lnTo>
                    <a:pt x="46" y="191"/>
                  </a:lnTo>
                  <a:lnTo>
                    <a:pt x="53" y="191"/>
                  </a:lnTo>
                  <a:lnTo>
                    <a:pt x="66" y="184"/>
                  </a:lnTo>
                  <a:lnTo>
                    <a:pt x="73" y="184"/>
                  </a:lnTo>
                  <a:lnTo>
                    <a:pt x="79" y="184"/>
                  </a:lnTo>
                  <a:lnTo>
                    <a:pt x="79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2" y="151"/>
                  </a:lnTo>
                  <a:lnTo>
                    <a:pt x="86" y="151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79" y="138"/>
                  </a:lnTo>
                  <a:lnTo>
                    <a:pt x="73" y="138"/>
                  </a:lnTo>
                  <a:lnTo>
                    <a:pt x="60" y="132"/>
                  </a:lnTo>
                  <a:lnTo>
                    <a:pt x="53" y="125"/>
                  </a:lnTo>
                  <a:lnTo>
                    <a:pt x="46" y="118"/>
                  </a:lnTo>
                  <a:lnTo>
                    <a:pt x="40" y="118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0" y="99"/>
                  </a:lnTo>
                  <a:lnTo>
                    <a:pt x="14" y="99"/>
                  </a:lnTo>
                  <a:lnTo>
                    <a:pt x="14" y="92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7" y="40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7" y="7"/>
                  </a:lnTo>
                  <a:lnTo>
                    <a:pt x="40" y="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32" y="0"/>
                  </a:lnTo>
                  <a:lnTo>
                    <a:pt x="132" y="26"/>
                  </a:lnTo>
                  <a:lnTo>
                    <a:pt x="119" y="26"/>
                  </a:lnTo>
                  <a:lnTo>
                    <a:pt x="99" y="26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6" y="33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60" y="59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3" y="72"/>
                  </a:lnTo>
                  <a:lnTo>
                    <a:pt x="86" y="79"/>
                  </a:lnTo>
                  <a:lnTo>
                    <a:pt x="105" y="92"/>
                  </a:lnTo>
                  <a:lnTo>
                    <a:pt x="119" y="105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32" y="112"/>
                  </a:lnTo>
                  <a:lnTo>
                    <a:pt x="138" y="118"/>
                  </a:lnTo>
                  <a:lnTo>
                    <a:pt x="138" y="125"/>
                  </a:lnTo>
                  <a:lnTo>
                    <a:pt x="145" y="132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45"/>
                  </a:lnTo>
                  <a:lnTo>
                    <a:pt x="145" y="151"/>
                  </a:lnTo>
                  <a:lnTo>
                    <a:pt x="145" y="158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138" y="177"/>
                  </a:lnTo>
                  <a:lnTo>
                    <a:pt x="138" y="184"/>
                  </a:lnTo>
                  <a:lnTo>
                    <a:pt x="138" y="191"/>
                  </a:lnTo>
                  <a:lnTo>
                    <a:pt x="132" y="191"/>
                  </a:lnTo>
                  <a:lnTo>
                    <a:pt x="125" y="197"/>
                  </a:lnTo>
                  <a:lnTo>
                    <a:pt x="125" y="204"/>
                  </a:lnTo>
                  <a:lnTo>
                    <a:pt x="119" y="204"/>
                  </a:lnTo>
                  <a:lnTo>
                    <a:pt x="112" y="210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86" y="217"/>
                  </a:lnTo>
                  <a:lnTo>
                    <a:pt x="79" y="217"/>
                  </a:lnTo>
                  <a:lnTo>
                    <a:pt x="66" y="217"/>
                  </a:lnTo>
                  <a:lnTo>
                    <a:pt x="53" y="217"/>
                  </a:lnTo>
                  <a:lnTo>
                    <a:pt x="27" y="217"/>
                  </a:lnTo>
                  <a:lnTo>
                    <a:pt x="7" y="217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-1083" y="2111"/>
              <a:ext cx="215" cy="297"/>
            </a:xfrm>
            <a:custGeom>
              <a:avLst/>
              <a:gdLst/>
              <a:ahLst/>
              <a:cxnLst>
                <a:cxn ang="0">
                  <a:pos x="111" y="26"/>
                </a:cxn>
                <a:cxn ang="0">
                  <a:pos x="111" y="26"/>
                </a:cxn>
                <a:cxn ang="0">
                  <a:pos x="105" y="217"/>
                </a:cxn>
                <a:cxn ang="0">
                  <a:pos x="52" y="217"/>
                </a:cxn>
                <a:cxn ang="0">
                  <a:pos x="52" y="26"/>
                </a:cxn>
                <a:cxn ang="0">
                  <a:pos x="6" y="2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26"/>
                </a:cxn>
                <a:cxn ang="0">
                  <a:pos x="111" y="26"/>
                </a:cxn>
              </a:cxnLst>
              <a:rect l="0" t="0" r="r" b="b"/>
              <a:pathLst>
                <a:path w="157" h="217">
                  <a:moveTo>
                    <a:pt x="111" y="26"/>
                  </a:moveTo>
                  <a:lnTo>
                    <a:pt x="111" y="26"/>
                  </a:lnTo>
                  <a:lnTo>
                    <a:pt x="105" y="217"/>
                  </a:lnTo>
                  <a:lnTo>
                    <a:pt x="52" y="217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"/>
                  </a:lnTo>
                  <a:lnTo>
                    <a:pt x="111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-760" y="2147"/>
              <a:ext cx="136" cy="234"/>
            </a:xfrm>
            <a:custGeom>
              <a:avLst/>
              <a:gdLst/>
              <a:ahLst/>
              <a:cxnLst>
                <a:cxn ang="0">
                  <a:pos x="46" y="171"/>
                </a:cxn>
                <a:cxn ang="0">
                  <a:pos x="59" y="165"/>
                </a:cxn>
                <a:cxn ang="0">
                  <a:pos x="66" y="165"/>
                </a:cxn>
                <a:cxn ang="0">
                  <a:pos x="72" y="158"/>
                </a:cxn>
                <a:cxn ang="0">
                  <a:pos x="79" y="151"/>
                </a:cxn>
                <a:cxn ang="0">
                  <a:pos x="85" y="138"/>
                </a:cxn>
                <a:cxn ang="0">
                  <a:pos x="92" y="125"/>
                </a:cxn>
                <a:cxn ang="0">
                  <a:pos x="92" y="112"/>
                </a:cxn>
                <a:cxn ang="0">
                  <a:pos x="99" y="86"/>
                </a:cxn>
                <a:cxn ang="0">
                  <a:pos x="92" y="53"/>
                </a:cxn>
                <a:cxn ang="0">
                  <a:pos x="92" y="40"/>
                </a:cxn>
                <a:cxn ang="0">
                  <a:pos x="85" y="27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72" y="7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14"/>
                </a:cxn>
                <a:cxn ang="0">
                  <a:pos x="13" y="20"/>
                </a:cxn>
                <a:cxn ang="0">
                  <a:pos x="7" y="33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7" y="132"/>
                </a:cxn>
                <a:cxn ang="0">
                  <a:pos x="13" y="145"/>
                </a:cxn>
                <a:cxn ang="0">
                  <a:pos x="13" y="151"/>
                </a:cxn>
                <a:cxn ang="0">
                  <a:pos x="20" y="158"/>
                </a:cxn>
                <a:cxn ang="0">
                  <a:pos x="26" y="165"/>
                </a:cxn>
                <a:cxn ang="0">
                  <a:pos x="39" y="171"/>
                </a:cxn>
              </a:cxnLst>
              <a:rect l="0" t="0" r="r" b="b"/>
              <a:pathLst>
                <a:path w="99" h="171">
                  <a:moveTo>
                    <a:pt x="46" y="171"/>
                  </a:moveTo>
                  <a:lnTo>
                    <a:pt x="46" y="171"/>
                  </a:lnTo>
                  <a:lnTo>
                    <a:pt x="53" y="171"/>
                  </a:lnTo>
                  <a:lnTo>
                    <a:pt x="59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9" y="158"/>
                  </a:lnTo>
                  <a:lnTo>
                    <a:pt x="79" y="151"/>
                  </a:lnTo>
                  <a:lnTo>
                    <a:pt x="85" y="145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92" y="125"/>
                  </a:lnTo>
                  <a:lnTo>
                    <a:pt x="92" y="119"/>
                  </a:lnTo>
                  <a:lnTo>
                    <a:pt x="92" y="112"/>
                  </a:lnTo>
                  <a:lnTo>
                    <a:pt x="99" y="99"/>
                  </a:lnTo>
                  <a:lnTo>
                    <a:pt x="99" y="86"/>
                  </a:lnTo>
                  <a:lnTo>
                    <a:pt x="99" y="73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92" y="40"/>
                  </a:lnTo>
                  <a:lnTo>
                    <a:pt x="92" y="33"/>
                  </a:lnTo>
                  <a:lnTo>
                    <a:pt x="85" y="27"/>
                  </a:lnTo>
                  <a:lnTo>
                    <a:pt x="85" y="20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13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6" y="165"/>
                  </a:lnTo>
                  <a:lnTo>
                    <a:pt x="33" y="165"/>
                  </a:lnTo>
                  <a:lnTo>
                    <a:pt x="39" y="171"/>
                  </a:lnTo>
                  <a:lnTo>
                    <a:pt x="46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-480" y="2111"/>
              <a:ext cx="224" cy="297"/>
            </a:xfrm>
            <a:custGeom>
              <a:avLst/>
              <a:gdLst/>
              <a:ahLst/>
              <a:cxnLst>
                <a:cxn ang="0">
                  <a:pos x="111" y="118"/>
                </a:cxn>
                <a:cxn ang="0">
                  <a:pos x="118" y="217"/>
                </a:cxn>
                <a:cxn ang="0">
                  <a:pos x="59" y="125"/>
                </a:cxn>
                <a:cxn ang="0">
                  <a:pos x="65" y="99"/>
                </a:cxn>
                <a:cxn ang="0">
                  <a:pos x="72" y="99"/>
                </a:cxn>
                <a:cxn ang="0">
                  <a:pos x="78" y="92"/>
                </a:cxn>
                <a:cxn ang="0">
                  <a:pos x="85" y="86"/>
                </a:cxn>
                <a:cxn ang="0">
                  <a:pos x="91" y="79"/>
                </a:cxn>
                <a:cxn ang="0">
                  <a:pos x="91" y="66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85" y="40"/>
                </a:cxn>
                <a:cxn ang="0">
                  <a:pos x="85" y="40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65" y="26"/>
                </a:cxn>
                <a:cxn ang="0">
                  <a:pos x="52" y="33"/>
                </a:cxn>
                <a:cxn ang="0">
                  <a:pos x="39" y="217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11" y="7"/>
                </a:cxn>
                <a:cxn ang="0">
                  <a:pos x="124" y="7"/>
                </a:cxn>
                <a:cxn ang="0">
                  <a:pos x="131" y="13"/>
                </a:cxn>
                <a:cxn ang="0">
                  <a:pos x="137" y="26"/>
                </a:cxn>
                <a:cxn ang="0">
                  <a:pos x="144" y="40"/>
                </a:cxn>
                <a:cxn ang="0">
                  <a:pos x="144" y="46"/>
                </a:cxn>
                <a:cxn ang="0">
                  <a:pos x="144" y="66"/>
                </a:cxn>
                <a:cxn ang="0">
                  <a:pos x="137" y="86"/>
                </a:cxn>
                <a:cxn ang="0">
                  <a:pos x="131" y="99"/>
                </a:cxn>
                <a:cxn ang="0">
                  <a:pos x="124" y="112"/>
                </a:cxn>
                <a:cxn ang="0">
                  <a:pos x="111" y="118"/>
                </a:cxn>
              </a:cxnLst>
              <a:rect l="0" t="0" r="r" b="b"/>
              <a:pathLst>
                <a:path w="164" h="217">
                  <a:moveTo>
                    <a:pt x="111" y="118"/>
                  </a:moveTo>
                  <a:lnTo>
                    <a:pt x="111" y="118"/>
                  </a:lnTo>
                  <a:lnTo>
                    <a:pt x="164" y="217"/>
                  </a:lnTo>
                  <a:lnTo>
                    <a:pt x="118" y="217"/>
                  </a:lnTo>
                  <a:lnTo>
                    <a:pt x="65" y="125"/>
                  </a:lnTo>
                  <a:lnTo>
                    <a:pt x="59" y="125"/>
                  </a:lnTo>
                  <a:lnTo>
                    <a:pt x="59" y="99"/>
                  </a:lnTo>
                  <a:lnTo>
                    <a:pt x="65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5" y="79"/>
                  </a:lnTo>
                  <a:lnTo>
                    <a:pt x="91" y="7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65" y="26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39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4" y="13"/>
                  </a:lnTo>
                  <a:lnTo>
                    <a:pt x="131" y="13"/>
                  </a:lnTo>
                  <a:lnTo>
                    <a:pt x="137" y="20"/>
                  </a:lnTo>
                  <a:lnTo>
                    <a:pt x="137" y="26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4" y="53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7" y="86"/>
                  </a:lnTo>
                  <a:lnTo>
                    <a:pt x="137" y="92"/>
                  </a:lnTo>
                  <a:lnTo>
                    <a:pt x="131" y="99"/>
                  </a:lnTo>
                  <a:lnTo>
                    <a:pt x="124" y="105"/>
                  </a:lnTo>
                  <a:lnTo>
                    <a:pt x="124" y="112"/>
                  </a:lnTo>
                  <a:lnTo>
                    <a:pt x="118" y="112"/>
                  </a:lnTo>
                  <a:lnTo>
                    <a:pt x="111" y="1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-193" y="2111"/>
              <a:ext cx="243" cy="297"/>
            </a:xfrm>
            <a:custGeom>
              <a:avLst/>
              <a:gdLst/>
              <a:ahLst/>
              <a:cxnLst>
                <a:cxn ang="0">
                  <a:pos x="46" y="217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24" y="7"/>
                </a:cxn>
                <a:cxn ang="0">
                  <a:pos x="138" y="13"/>
                </a:cxn>
                <a:cxn ang="0">
                  <a:pos x="151" y="26"/>
                </a:cxn>
                <a:cxn ang="0">
                  <a:pos x="164" y="40"/>
                </a:cxn>
                <a:cxn ang="0">
                  <a:pos x="170" y="59"/>
                </a:cxn>
                <a:cxn ang="0">
                  <a:pos x="177" y="92"/>
                </a:cxn>
                <a:cxn ang="0">
                  <a:pos x="177" y="125"/>
                </a:cxn>
                <a:cxn ang="0">
                  <a:pos x="177" y="145"/>
                </a:cxn>
                <a:cxn ang="0">
                  <a:pos x="170" y="164"/>
                </a:cxn>
                <a:cxn ang="0">
                  <a:pos x="157" y="184"/>
                </a:cxn>
                <a:cxn ang="0">
                  <a:pos x="151" y="191"/>
                </a:cxn>
                <a:cxn ang="0">
                  <a:pos x="138" y="204"/>
                </a:cxn>
                <a:cxn ang="0">
                  <a:pos x="118" y="210"/>
                </a:cxn>
                <a:cxn ang="0">
                  <a:pos x="98" y="217"/>
                </a:cxn>
                <a:cxn ang="0">
                  <a:pos x="59" y="217"/>
                </a:cxn>
                <a:cxn ang="0">
                  <a:pos x="72" y="184"/>
                </a:cxn>
                <a:cxn ang="0">
                  <a:pos x="92" y="184"/>
                </a:cxn>
                <a:cxn ang="0">
                  <a:pos x="105" y="177"/>
                </a:cxn>
                <a:cxn ang="0">
                  <a:pos x="111" y="171"/>
                </a:cxn>
                <a:cxn ang="0">
                  <a:pos x="118" y="164"/>
                </a:cxn>
                <a:cxn ang="0">
                  <a:pos x="131" y="145"/>
                </a:cxn>
                <a:cxn ang="0">
                  <a:pos x="131" y="118"/>
                </a:cxn>
                <a:cxn ang="0">
                  <a:pos x="131" y="99"/>
                </a:cxn>
                <a:cxn ang="0">
                  <a:pos x="131" y="72"/>
                </a:cxn>
                <a:cxn ang="0">
                  <a:pos x="124" y="59"/>
                </a:cxn>
                <a:cxn ang="0">
                  <a:pos x="118" y="46"/>
                </a:cxn>
                <a:cxn ang="0">
                  <a:pos x="105" y="40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52" y="26"/>
                </a:cxn>
              </a:cxnLst>
              <a:rect l="0" t="0" r="r" b="b"/>
              <a:pathLst>
                <a:path w="177" h="217">
                  <a:moveTo>
                    <a:pt x="46" y="217"/>
                  </a:moveTo>
                  <a:lnTo>
                    <a:pt x="46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13"/>
                  </a:lnTo>
                  <a:lnTo>
                    <a:pt x="144" y="20"/>
                  </a:lnTo>
                  <a:lnTo>
                    <a:pt x="151" y="26"/>
                  </a:lnTo>
                  <a:lnTo>
                    <a:pt x="157" y="33"/>
                  </a:lnTo>
                  <a:lnTo>
                    <a:pt x="164" y="40"/>
                  </a:lnTo>
                  <a:lnTo>
                    <a:pt x="170" y="53"/>
                  </a:lnTo>
                  <a:lnTo>
                    <a:pt x="170" y="59"/>
                  </a:lnTo>
                  <a:lnTo>
                    <a:pt x="177" y="79"/>
                  </a:lnTo>
                  <a:lnTo>
                    <a:pt x="177" y="92"/>
                  </a:lnTo>
                  <a:lnTo>
                    <a:pt x="177" y="105"/>
                  </a:lnTo>
                  <a:lnTo>
                    <a:pt x="177" y="125"/>
                  </a:lnTo>
                  <a:lnTo>
                    <a:pt x="177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70" y="164"/>
                  </a:lnTo>
                  <a:lnTo>
                    <a:pt x="164" y="177"/>
                  </a:lnTo>
                  <a:lnTo>
                    <a:pt x="157" y="184"/>
                  </a:lnTo>
                  <a:lnTo>
                    <a:pt x="157" y="191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38" y="204"/>
                  </a:lnTo>
                  <a:lnTo>
                    <a:pt x="124" y="210"/>
                  </a:lnTo>
                  <a:lnTo>
                    <a:pt x="118" y="210"/>
                  </a:lnTo>
                  <a:lnTo>
                    <a:pt x="111" y="217"/>
                  </a:lnTo>
                  <a:lnTo>
                    <a:pt x="98" y="217"/>
                  </a:lnTo>
                  <a:lnTo>
                    <a:pt x="92" y="217"/>
                  </a:lnTo>
                  <a:lnTo>
                    <a:pt x="59" y="217"/>
                  </a:lnTo>
                  <a:lnTo>
                    <a:pt x="59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92" y="184"/>
                  </a:lnTo>
                  <a:lnTo>
                    <a:pt x="98" y="184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1" y="171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24" y="151"/>
                  </a:lnTo>
                  <a:lnTo>
                    <a:pt x="131" y="145"/>
                  </a:lnTo>
                  <a:lnTo>
                    <a:pt x="131" y="138"/>
                  </a:lnTo>
                  <a:lnTo>
                    <a:pt x="131" y="118"/>
                  </a:lnTo>
                  <a:lnTo>
                    <a:pt x="131" y="105"/>
                  </a:lnTo>
                  <a:lnTo>
                    <a:pt x="131" y="99"/>
                  </a:lnTo>
                  <a:lnTo>
                    <a:pt x="131" y="86"/>
                  </a:lnTo>
                  <a:lnTo>
                    <a:pt x="131" y="72"/>
                  </a:lnTo>
                  <a:lnTo>
                    <a:pt x="124" y="66"/>
                  </a:lnTo>
                  <a:lnTo>
                    <a:pt x="124" y="59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1" y="40"/>
                  </a:lnTo>
                  <a:lnTo>
                    <a:pt x="105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2" y="33"/>
                  </a:lnTo>
                  <a:lnTo>
                    <a:pt x="85" y="26"/>
                  </a:lnTo>
                  <a:lnTo>
                    <a:pt x="72" y="26"/>
                  </a:lnTo>
                  <a:lnTo>
                    <a:pt x="52" y="26"/>
                  </a:lnTo>
                  <a:lnTo>
                    <a:pt x="46" y="21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-427" y="2580"/>
              <a:ext cx="243" cy="30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37"/>
                </a:cxn>
                <a:cxn ang="0">
                  <a:pos x="59" y="157"/>
                </a:cxn>
                <a:cxn ang="0">
                  <a:pos x="59" y="164"/>
                </a:cxn>
                <a:cxn ang="0">
                  <a:pos x="66" y="177"/>
                </a:cxn>
                <a:cxn ang="0">
                  <a:pos x="72" y="183"/>
                </a:cxn>
                <a:cxn ang="0">
                  <a:pos x="79" y="190"/>
                </a:cxn>
                <a:cxn ang="0">
                  <a:pos x="85" y="190"/>
                </a:cxn>
                <a:cxn ang="0">
                  <a:pos x="98" y="190"/>
                </a:cxn>
                <a:cxn ang="0">
                  <a:pos x="112" y="190"/>
                </a:cxn>
                <a:cxn ang="0">
                  <a:pos x="118" y="183"/>
                </a:cxn>
                <a:cxn ang="0">
                  <a:pos x="125" y="177"/>
                </a:cxn>
                <a:cxn ang="0">
                  <a:pos x="131" y="170"/>
                </a:cxn>
                <a:cxn ang="0">
                  <a:pos x="131" y="157"/>
                </a:cxn>
                <a:cxn ang="0">
                  <a:pos x="138" y="124"/>
                </a:cxn>
                <a:cxn ang="0">
                  <a:pos x="177" y="0"/>
                </a:cxn>
                <a:cxn ang="0">
                  <a:pos x="177" y="144"/>
                </a:cxn>
                <a:cxn ang="0">
                  <a:pos x="177" y="164"/>
                </a:cxn>
                <a:cxn ang="0">
                  <a:pos x="171" y="183"/>
                </a:cxn>
                <a:cxn ang="0">
                  <a:pos x="158" y="197"/>
                </a:cxn>
                <a:cxn ang="0">
                  <a:pos x="144" y="210"/>
                </a:cxn>
                <a:cxn ang="0">
                  <a:pos x="125" y="216"/>
                </a:cxn>
                <a:cxn ang="0">
                  <a:pos x="92" y="223"/>
                </a:cxn>
                <a:cxn ang="0">
                  <a:pos x="72" y="223"/>
                </a:cxn>
                <a:cxn ang="0">
                  <a:pos x="59" y="216"/>
                </a:cxn>
                <a:cxn ang="0">
                  <a:pos x="46" y="210"/>
                </a:cxn>
                <a:cxn ang="0">
                  <a:pos x="33" y="203"/>
                </a:cxn>
                <a:cxn ang="0">
                  <a:pos x="26" y="197"/>
                </a:cxn>
                <a:cxn ang="0">
                  <a:pos x="13" y="190"/>
                </a:cxn>
                <a:cxn ang="0">
                  <a:pos x="13" y="183"/>
                </a:cxn>
                <a:cxn ang="0">
                  <a:pos x="7" y="177"/>
                </a:cxn>
                <a:cxn ang="0">
                  <a:pos x="0" y="157"/>
                </a:cxn>
                <a:cxn ang="0">
                  <a:pos x="0" y="151"/>
                </a:cxn>
                <a:cxn ang="0">
                  <a:pos x="0" y="124"/>
                </a:cxn>
                <a:cxn ang="0">
                  <a:pos x="52" y="0"/>
                </a:cxn>
              </a:cxnLst>
              <a:rect l="0" t="0" r="r" b="b"/>
              <a:pathLst>
                <a:path w="177" h="223">
                  <a:moveTo>
                    <a:pt x="52" y="0"/>
                  </a:moveTo>
                  <a:lnTo>
                    <a:pt x="52" y="0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44"/>
                  </a:lnTo>
                  <a:lnTo>
                    <a:pt x="59" y="157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9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92" y="190"/>
                  </a:lnTo>
                  <a:lnTo>
                    <a:pt x="98" y="190"/>
                  </a:lnTo>
                  <a:lnTo>
                    <a:pt x="105" y="190"/>
                  </a:lnTo>
                  <a:lnTo>
                    <a:pt x="112" y="190"/>
                  </a:lnTo>
                  <a:lnTo>
                    <a:pt x="118" y="190"/>
                  </a:lnTo>
                  <a:lnTo>
                    <a:pt x="118" y="183"/>
                  </a:lnTo>
                  <a:lnTo>
                    <a:pt x="125" y="183"/>
                  </a:lnTo>
                  <a:lnTo>
                    <a:pt x="125" y="177"/>
                  </a:lnTo>
                  <a:lnTo>
                    <a:pt x="131" y="177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8" y="151"/>
                  </a:lnTo>
                  <a:lnTo>
                    <a:pt x="138" y="124"/>
                  </a:lnTo>
                  <a:lnTo>
                    <a:pt x="138" y="0"/>
                  </a:lnTo>
                  <a:lnTo>
                    <a:pt x="177" y="0"/>
                  </a:lnTo>
                  <a:lnTo>
                    <a:pt x="177" y="124"/>
                  </a:lnTo>
                  <a:lnTo>
                    <a:pt x="177" y="144"/>
                  </a:lnTo>
                  <a:lnTo>
                    <a:pt x="177" y="157"/>
                  </a:lnTo>
                  <a:lnTo>
                    <a:pt x="177" y="164"/>
                  </a:lnTo>
                  <a:lnTo>
                    <a:pt x="171" y="170"/>
                  </a:lnTo>
                  <a:lnTo>
                    <a:pt x="171" y="183"/>
                  </a:lnTo>
                  <a:lnTo>
                    <a:pt x="164" y="190"/>
                  </a:lnTo>
                  <a:lnTo>
                    <a:pt x="158" y="197"/>
                  </a:lnTo>
                  <a:lnTo>
                    <a:pt x="151" y="203"/>
                  </a:lnTo>
                  <a:lnTo>
                    <a:pt x="144" y="210"/>
                  </a:lnTo>
                  <a:lnTo>
                    <a:pt x="138" y="210"/>
                  </a:lnTo>
                  <a:lnTo>
                    <a:pt x="125" y="216"/>
                  </a:lnTo>
                  <a:lnTo>
                    <a:pt x="112" y="223"/>
                  </a:lnTo>
                  <a:lnTo>
                    <a:pt x="92" y="223"/>
                  </a:lnTo>
                  <a:lnTo>
                    <a:pt x="85" y="223"/>
                  </a:lnTo>
                  <a:lnTo>
                    <a:pt x="72" y="223"/>
                  </a:lnTo>
                  <a:lnTo>
                    <a:pt x="66" y="216"/>
                  </a:lnTo>
                  <a:lnTo>
                    <a:pt x="59" y="216"/>
                  </a:lnTo>
                  <a:lnTo>
                    <a:pt x="46" y="216"/>
                  </a:lnTo>
                  <a:lnTo>
                    <a:pt x="46" y="210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203"/>
                  </a:lnTo>
                  <a:lnTo>
                    <a:pt x="26" y="197"/>
                  </a:lnTo>
                  <a:lnTo>
                    <a:pt x="20" y="197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3" y="183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-103" y="2580"/>
              <a:ext cx="252" cy="29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45" y="131"/>
                </a:cxn>
                <a:cxn ang="0">
                  <a:pos x="151" y="0"/>
                </a:cxn>
                <a:cxn ang="0">
                  <a:pos x="184" y="0"/>
                </a:cxn>
                <a:cxn ang="0">
                  <a:pos x="184" y="216"/>
                </a:cxn>
                <a:cxn ang="0">
                  <a:pos x="145" y="216"/>
                </a:cxn>
                <a:cxn ang="0">
                  <a:pos x="46" y="91"/>
                </a:cxn>
                <a:cxn ang="0">
                  <a:pos x="40" y="216"/>
                </a:cxn>
                <a:cxn ang="0">
                  <a:pos x="0" y="216"/>
                </a:cxn>
              </a:cxnLst>
              <a:rect l="0" t="0" r="r" b="b"/>
              <a:pathLst>
                <a:path w="184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5" y="131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45" y="216"/>
                  </a:lnTo>
                  <a:lnTo>
                    <a:pt x="46" y="91"/>
                  </a:lnTo>
                  <a:lnTo>
                    <a:pt x="4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10" y="2704"/>
              <a:ext cx="9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20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1" y="2580"/>
              <a:ext cx="207" cy="296"/>
            </a:xfrm>
            <a:custGeom>
              <a:avLst/>
              <a:gdLst/>
              <a:ahLst/>
              <a:cxnLst>
                <a:cxn ang="0">
                  <a:pos x="144" y="26"/>
                </a:cxn>
                <a:cxn ang="0">
                  <a:pos x="144" y="26"/>
                </a:cxn>
                <a:cxn ang="0">
                  <a:pos x="52" y="26"/>
                </a:cxn>
                <a:cxn ang="0">
                  <a:pos x="52" y="183"/>
                </a:cxn>
                <a:cxn ang="0">
                  <a:pos x="151" y="183"/>
                </a:cxn>
                <a:cxn ang="0">
                  <a:pos x="151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26"/>
                </a:cxn>
              </a:cxnLst>
              <a:rect l="0" t="0" r="r" b="b"/>
              <a:pathLst>
                <a:path w="151" h="216">
                  <a:moveTo>
                    <a:pt x="144" y="26"/>
                  </a:moveTo>
                  <a:lnTo>
                    <a:pt x="144" y="26"/>
                  </a:lnTo>
                  <a:lnTo>
                    <a:pt x="52" y="26"/>
                  </a:lnTo>
                  <a:lnTo>
                    <a:pt x="52" y="183"/>
                  </a:lnTo>
                  <a:lnTo>
                    <a:pt x="151" y="183"/>
                  </a:lnTo>
                  <a:lnTo>
                    <a:pt x="151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-1776" y="2580"/>
              <a:ext cx="242" cy="287"/>
            </a:xfrm>
            <a:custGeom>
              <a:avLst/>
              <a:gdLst/>
              <a:ahLst/>
              <a:cxnLst>
                <a:cxn ang="0">
                  <a:pos x="53" y="111"/>
                </a:cxn>
                <a:cxn ang="0">
                  <a:pos x="53" y="111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3" y="91"/>
                </a:cxn>
                <a:cxn ang="0">
                  <a:pos x="138" y="0"/>
                </a:cxn>
                <a:cxn ang="0">
                  <a:pos x="171" y="0"/>
                </a:cxn>
                <a:cxn ang="0">
                  <a:pos x="99" y="85"/>
                </a:cxn>
                <a:cxn ang="0">
                  <a:pos x="177" y="210"/>
                </a:cxn>
                <a:cxn ang="0">
                  <a:pos x="118" y="210"/>
                </a:cxn>
                <a:cxn ang="0">
                  <a:pos x="53" y="111"/>
                </a:cxn>
              </a:cxnLst>
              <a:rect l="0" t="0" r="r" b="b"/>
              <a:pathLst>
                <a:path w="177" h="210">
                  <a:moveTo>
                    <a:pt x="53" y="111"/>
                  </a:moveTo>
                  <a:lnTo>
                    <a:pt x="53" y="111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91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99" y="85"/>
                  </a:lnTo>
                  <a:lnTo>
                    <a:pt x="177" y="210"/>
                  </a:lnTo>
                  <a:lnTo>
                    <a:pt x="118" y="210"/>
                  </a:lnTo>
                  <a:lnTo>
                    <a:pt x="53" y="11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-787" y="2580"/>
              <a:ext cx="279" cy="287"/>
            </a:xfrm>
            <a:custGeom>
              <a:avLst/>
              <a:gdLst/>
              <a:ahLst/>
              <a:cxnLst>
                <a:cxn ang="0">
                  <a:pos x="86" y="157"/>
                </a:cxn>
                <a:cxn ang="0">
                  <a:pos x="86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4" y="0"/>
                </a:cxn>
                <a:cxn ang="0">
                  <a:pos x="204" y="210"/>
                </a:cxn>
                <a:cxn ang="0">
                  <a:pos x="158" y="210"/>
                </a:cxn>
                <a:cxn ang="0">
                  <a:pos x="158" y="65"/>
                </a:cxn>
                <a:cxn ang="0">
                  <a:pos x="105" y="157"/>
                </a:cxn>
                <a:cxn ang="0">
                  <a:pos x="86" y="157"/>
                </a:cxn>
              </a:cxnLst>
              <a:rect l="0" t="0" r="r" b="b"/>
              <a:pathLst>
                <a:path w="204" h="210">
                  <a:moveTo>
                    <a:pt x="86" y="157"/>
                  </a:moveTo>
                  <a:lnTo>
                    <a:pt x="86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4" y="0"/>
                  </a:lnTo>
                  <a:lnTo>
                    <a:pt x="204" y="210"/>
                  </a:lnTo>
                  <a:lnTo>
                    <a:pt x="158" y="210"/>
                  </a:lnTo>
                  <a:lnTo>
                    <a:pt x="158" y="65"/>
                  </a:lnTo>
                  <a:lnTo>
                    <a:pt x="105" y="157"/>
                  </a:lnTo>
                  <a:lnTo>
                    <a:pt x="86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-1146" y="2580"/>
              <a:ext cx="278" cy="28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3" y="0"/>
                </a:cxn>
                <a:cxn ang="0">
                  <a:pos x="203" y="210"/>
                </a:cxn>
                <a:cxn ang="0">
                  <a:pos x="157" y="210"/>
                </a:cxn>
                <a:cxn ang="0">
                  <a:pos x="157" y="65"/>
                </a:cxn>
                <a:cxn ang="0">
                  <a:pos x="105" y="157"/>
                </a:cxn>
                <a:cxn ang="0">
                  <a:pos x="85" y="157"/>
                </a:cxn>
              </a:cxnLst>
              <a:rect l="0" t="0" r="r" b="b"/>
              <a:pathLst>
                <a:path w="203" h="210">
                  <a:moveTo>
                    <a:pt x="85" y="157"/>
                  </a:moveTo>
                  <a:lnTo>
                    <a:pt x="85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3" y="0"/>
                  </a:lnTo>
                  <a:lnTo>
                    <a:pt x="203" y="210"/>
                  </a:lnTo>
                  <a:lnTo>
                    <a:pt x="157" y="210"/>
                  </a:lnTo>
                  <a:lnTo>
                    <a:pt x="157" y="65"/>
                  </a:lnTo>
                  <a:lnTo>
                    <a:pt x="10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-606" y="1859"/>
              <a:ext cx="8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-1083" y="843"/>
              <a:ext cx="790" cy="927"/>
            </a:xfrm>
            <a:custGeom>
              <a:avLst/>
              <a:gdLst/>
              <a:ahLst/>
              <a:cxnLst>
                <a:cxn ang="0">
                  <a:pos x="558" y="46"/>
                </a:cxn>
                <a:cxn ang="0">
                  <a:pos x="551" y="98"/>
                </a:cxn>
                <a:cxn ang="0">
                  <a:pos x="486" y="137"/>
                </a:cxn>
                <a:cxn ang="0">
                  <a:pos x="426" y="151"/>
                </a:cxn>
                <a:cxn ang="0">
                  <a:pos x="407" y="190"/>
                </a:cxn>
                <a:cxn ang="0">
                  <a:pos x="446" y="216"/>
                </a:cxn>
                <a:cxn ang="0">
                  <a:pos x="505" y="262"/>
                </a:cxn>
                <a:cxn ang="0">
                  <a:pos x="505" y="308"/>
                </a:cxn>
                <a:cxn ang="0">
                  <a:pos x="512" y="354"/>
                </a:cxn>
                <a:cxn ang="0">
                  <a:pos x="459" y="367"/>
                </a:cxn>
                <a:cxn ang="0">
                  <a:pos x="420" y="315"/>
                </a:cxn>
                <a:cxn ang="0">
                  <a:pos x="400" y="282"/>
                </a:cxn>
                <a:cxn ang="0">
                  <a:pos x="420" y="203"/>
                </a:cxn>
                <a:cxn ang="0">
                  <a:pos x="348" y="282"/>
                </a:cxn>
                <a:cxn ang="0">
                  <a:pos x="367" y="433"/>
                </a:cxn>
                <a:cxn ang="0">
                  <a:pos x="400" y="499"/>
                </a:cxn>
                <a:cxn ang="0">
                  <a:pos x="440" y="485"/>
                </a:cxn>
                <a:cxn ang="0">
                  <a:pos x="361" y="584"/>
                </a:cxn>
                <a:cxn ang="0">
                  <a:pos x="275" y="663"/>
                </a:cxn>
                <a:cxn ang="0">
                  <a:pos x="361" y="505"/>
                </a:cxn>
                <a:cxn ang="0">
                  <a:pos x="302" y="466"/>
                </a:cxn>
                <a:cxn ang="0">
                  <a:pos x="256" y="505"/>
                </a:cxn>
                <a:cxn ang="0">
                  <a:pos x="216" y="558"/>
                </a:cxn>
                <a:cxn ang="0">
                  <a:pos x="164" y="538"/>
                </a:cxn>
                <a:cxn ang="0">
                  <a:pos x="190" y="485"/>
                </a:cxn>
                <a:cxn ang="0">
                  <a:pos x="216" y="446"/>
                </a:cxn>
                <a:cxn ang="0">
                  <a:pos x="315" y="446"/>
                </a:cxn>
                <a:cxn ang="0">
                  <a:pos x="275" y="426"/>
                </a:cxn>
                <a:cxn ang="0">
                  <a:pos x="236" y="393"/>
                </a:cxn>
                <a:cxn ang="0">
                  <a:pos x="190" y="354"/>
                </a:cxn>
                <a:cxn ang="0">
                  <a:pos x="210" y="321"/>
                </a:cxn>
                <a:cxn ang="0">
                  <a:pos x="262" y="354"/>
                </a:cxn>
                <a:cxn ang="0">
                  <a:pos x="295" y="426"/>
                </a:cxn>
                <a:cxn ang="0">
                  <a:pos x="348" y="420"/>
                </a:cxn>
                <a:cxn ang="0">
                  <a:pos x="216" y="269"/>
                </a:cxn>
                <a:cxn ang="0">
                  <a:pos x="151" y="295"/>
                </a:cxn>
                <a:cxn ang="0">
                  <a:pos x="92" y="302"/>
                </a:cxn>
                <a:cxn ang="0">
                  <a:pos x="124" y="249"/>
                </a:cxn>
                <a:cxn ang="0">
                  <a:pos x="197" y="249"/>
                </a:cxn>
                <a:cxn ang="0">
                  <a:pos x="229" y="249"/>
                </a:cxn>
                <a:cxn ang="0">
                  <a:pos x="151" y="190"/>
                </a:cxn>
                <a:cxn ang="0">
                  <a:pos x="39" y="170"/>
                </a:cxn>
                <a:cxn ang="0">
                  <a:pos x="26" y="118"/>
                </a:cxn>
                <a:cxn ang="0">
                  <a:pos x="0" y="19"/>
                </a:cxn>
                <a:cxn ang="0">
                  <a:pos x="72" y="39"/>
                </a:cxn>
                <a:cxn ang="0">
                  <a:pos x="118" y="65"/>
                </a:cxn>
                <a:cxn ang="0">
                  <a:pos x="151" y="105"/>
                </a:cxn>
                <a:cxn ang="0">
                  <a:pos x="170" y="203"/>
                </a:cxn>
                <a:cxn ang="0">
                  <a:pos x="315" y="328"/>
                </a:cxn>
                <a:cxn ang="0">
                  <a:pos x="321" y="236"/>
                </a:cxn>
                <a:cxn ang="0">
                  <a:pos x="249" y="170"/>
                </a:cxn>
                <a:cxn ang="0">
                  <a:pos x="243" y="118"/>
                </a:cxn>
                <a:cxn ang="0">
                  <a:pos x="275" y="98"/>
                </a:cxn>
                <a:cxn ang="0">
                  <a:pos x="308" y="131"/>
                </a:cxn>
                <a:cxn ang="0">
                  <a:pos x="328" y="177"/>
                </a:cxn>
                <a:cxn ang="0">
                  <a:pos x="335" y="249"/>
                </a:cxn>
                <a:cxn ang="0">
                  <a:pos x="387" y="197"/>
                </a:cxn>
                <a:cxn ang="0">
                  <a:pos x="374" y="144"/>
                </a:cxn>
                <a:cxn ang="0">
                  <a:pos x="400" y="78"/>
                </a:cxn>
                <a:cxn ang="0">
                  <a:pos x="446" y="46"/>
                </a:cxn>
              </a:cxnLst>
              <a:rect l="0" t="0" r="r" b="b"/>
              <a:pathLst>
                <a:path w="577" h="676">
                  <a:moveTo>
                    <a:pt x="518" y="0"/>
                  </a:moveTo>
                  <a:lnTo>
                    <a:pt x="518" y="0"/>
                  </a:lnTo>
                  <a:lnTo>
                    <a:pt x="512" y="6"/>
                  </a:lnTo>
                  <a:lnTo>
                    <a:pt x="512" y="13"/>
                  </a:lnTo>
                  <a:lnTo>
                    <a:pt x="512" y="19"/>
                  </a:lnTo>
                  <a:lnTo>
                    <a:pt x="512" y="19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18" y="32"/>
                  </a:lnTo>
                  <a:lnTo>
                    <a:pt x="525" y="32"/>
                  </a:lnTo>
                  <a:lnTo>
                    <a:pt x="525" y="32"/>
                  </a:lnTo>
                  <a:lnTo>
                    <a:pt x="525" y="39"/>
                  </a:lnTo>
                  <a:lnTo>
                    <a:pt x="531" y="39"/>
                  </a:lnTo>
                  <a:lnTo>
                    <a:pt x="531" y="39"/>
                  </a:lnTo>
                  <a:lnTo>
                    <a:pt x="538" y="39"/>
                  </a:lnTo>
                  <a:lnTo>
                    <a:pt x="545" y="39"/>
                  </a:lnTo>
                  <a:lnTo>
                    <a:pt x="551" y="46"/>
                  </a:lnTo>
                  <a:lnTo>
                    <a:pt x="558" y="46"/>
                  </a:lnTo>
                  <a:lnTo>
                    <a:pt x="577" y="39"/>
                  </a:lnTo>
                  <a:lnTo>
                    <a:pt x="571" y="46"/>
                  </a:lnTo>
                  <a:lnTo>
                    <a:pt x="564" y="46"/>
                  </a:lnTo>
                  <a:lnTo>
                    <a:pt x="558" y="52"/>
                  </a:lnTo>
                  <a:lnTo>
                    <a:pt x="551" y="59"/>
                  </a:lnTo>
                  <a:lnTo>
                    <a:pt x="545" y="59"/>
                  </a:lnTo>
                  <a:lnTo>
                    <a:pt x="545" y="65"/>
                  </a:lnTo>
                  <a:lnTo>
                    <a:pt x="545" y="65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38" y="85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98"/>
                  </a:lnTo>
                  <a:lnTo>
                    <a:pt x="545" y="98"/>
                  </a:lnTo>
                  <a:lnTo>
                    <a:pt x="551" y="98"/>
                  </a:lnTo>
                  <a:lnTo>
                    <a:pt x="551" y="105"/>
                  </a:lnTo>
                  <a:lnTo>
                    <a:pt x="558" y="105"/>
                  </a:lnTo>
                  <a:lnTo>
                    <a:pt x="558" y="105"/>
                  </a:lnTo>
                  <a:lnTo>
                    <a:pt x="551" y="105"/>
                  </a:lnTo>
                  <a:lnTo>
                    <a:pt x="545" y="105"/>
                  </a:lnTo>
                  <a:lnTo>
                    <a:pt x="531" y="105"/>
                  </a:lnTo>
                  <a:lnTo>
                    <a:pt x="525" y="111"/>
                  </a:lnTo>
                  <a:lnTo>
                    <a:pt x="518" y="111"/>
                  </a:lnTo>
                  <a:lnTo>
                    <a:pt x="512" y="111"/>
                  </a:lnTo>
                  <a:lnTo>
                    <a:pt x="505" y="118"/>
                  </a:lnTo>
                  <a:lnTo>
                    <a:pt x="499" y="118"/>
                  </a:lnTo>
                  <a:lnTo>
                    <a:pt x="499" y="124"/>
                  </a:lnTo>
                  <a:lnTo>
                    <a:pt x="499" y="124"/>
                  </a:lnTo>
                  <a:lnTo>
                    <a:pt x="499" y="131"/>
                  </a:lnTo>
                  <a:lnTo>
                    <a:pt x="499" y="137"/>
                  </a:lnTo>
                  <a:lnTo>
                    <a:pt x="499" y="144"/>
                  </a:lnTo>
                  <a:lnTo>
                    <a:pt x="492" y="137"/>
                  </a:lnTo>
                  <a:lnTo>
                    <a:pt x="486" y="137"/>
                  </a:lnTo>
                  <a:lnTo>
                    <a:pt x="479" y="137"/>
                  </a:lnTo>
                  <a:lnTo>
                    <a:pt x="479" y="137"/>
                  </a:lnTo>
                  <a:lnTo>
                    <a:pt x="472" y="137"/>
                  </a:lnTo>
                  <a:lnTo>
                    <a:pt x="472" y="137"/>
                  </a:lnTo>
                  <a:lnTo>
                    <a:pt x="466" y="144"/>
                  </a:lnTo>
                  <a:lnTo>
                    <a:pt x="466" y="151"/>
                  </a:lnTo>
                  <a:lnTo>
                    <a:pt x="459" y="151"/>
                  </a:lnTo>
                  <a:lnTo>
                    <a:pt x="459" y="157"/>
                  </a:lnTo>
                  <a:lnTo>
                    <a:pt x="453" y="151"/>
                  </a:lnTo>
                  <a:lnTo>
                    <a:pt x="446" y="151"/>
                  </a:lnTo>
                  <a:lnTo>
                    <a:pt x="446" y="151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26" y="144"/>
                  </a:lnTo>
                  <a:lnTo>
                    <a:pt x="426" y="151"/>
                  </a:lnTo>
                  <a:lnTo>
                    <a:pt x="426" y="151"/>
                  </a:lnTo>
                  <a:lnTo>
                    <a:pt x="420" y="151"/>
                  </a:lnTo>
                  <a:lnTo>
                    <a:pt x="413" y="151"/>
                  </a:lnTo>
                  <a:lnTo>
                    <a:pt x="407" y="157"/>
                  </a:lnTo>
                  <a:lnTo>
                    <a:pt x="407" y="164"/>
                  </a:lnTo>
                  <a:lnTo>
                    <a:pt x="400" y="164"/>
                  </a:lnTo>
                  <a:lnTo>
                    <a:pt x="400" y="170"/>
                  </a:lnTo>
                  <a:lnTo>
                    <a:pt x="394" y="177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13" y="190"/>
                  </a:lnTo>
                  <a:lnTo>
                    <a:pt x="413" y="183"/>
                  </a:lnTo>
                  <a:lnTo>
                    <a:pt x="420" y="177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33" y="177"/>
                  </a:lnTo>
                  <a:lnTo>
                    <a:pt x="433" y="177"/>
                  </a:lnTo>
                  <a:lnTo>
                    <a:pt x="426" y="183"/>
                  </a:lnTo>
                  <a:lnTo>
                    <a:pt x="426" y="190"/>
                  </a:lnTo>
                  <a:lnTo>
                    <a:pt x="426" y="190"/>
                  </a:lnTo>
                  <a:lnTo>
                    <a:pt x="426" y="197"/>
                  </a:lnTo>
                  <a:lnTo>
                    <a:pt x="426" y="203"/>
                  </a:lnTo>
                  <a:lnTo>
                    <a:pt x="433" y="203"/>
                  </a:lnTo>
                  <a:lnTo>
                    <a:pt x="440" y="210"/>
                  </a:lnTo>
                  <a:lnTo>
                    <a:pt x="440" y="210"/>
                  </a:lnTo>
                  <a:lnTo>
                    <a:pt x="446" y="216"/>
                  </a:lnTo>
                  <a:lnTo>
                    <a:pt x="453" y="216"/>
                  </a:lnTo>
                  <a:lnTo>
                    <a:pt x="459" y="223"/>
                  </a:lnTo>
                  <a:lnTo>
                    <a:pt x="466" y="223"/>
                  </a:lnTo>
                  <a:lnTo>
                    <a:pt x="472" y="223"/>
                  </a:lnTo>
                  <a:lnTo>
                    <a:pt x="486" y="229"/>
                  </a:lnTo>
                  <a:lnTo>
                    <a:pt x="492" y="229"/>
                  </a:lnTo>
                  <a:lnTo>
                    <a:pt x="505" y="229"/>
                  </a:lnTo>
                  <a:lnTo>
                    <a:pt x="505" y="229"/>
                  </a:lnTo>
                  <a:lnTo>
                    <a:pt x="499" y="236"/>
                  </a:lnTo>
                  <a:lnTo>
                    <a:pt x="499" y="236"/>
                  </a:lnTo>
                  <a:lnTo>
                    <a:pt x="499" y="242"/>
                  </a:lnTo>
                  <a:lnTo>
                    <a:pt x="492" y="242"/>
                  </a:lnTo>
                  <a:lnTo>
                    <a:pt x="499" y="249"/>
                  </a:lnTo>
                  <a:lnTo>
                    <a:pt x="499" y="249"/>
                  </a:lnTo>
                  <a:lnTo>
                    <a:pt x="499" y="256"/>
                  </a:lnTo>
                  <a:lnTo>
                    <a:pt x="499" y="256"/>
                  </a:lnTo>
                  <a:lnTo>
                    <a:pt x="505" y="262"/>
                  </a:lnTo>
                  <a:lnTo>
                    <a:pt x="505" y="262"/>
                  </a:lnTo>
                  <a:lnTo>
                    <a:pt x="505" y="269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8" y="275"/>
                  </a:lnTo>
                  <a:lnTo>
                    <a:pt x="531" y="282"/>
                  </a:lnTo>
                  <a:lnTo>
                    <a:pt x="525" y="282"/>
                  </a:lnTo>
                  <a:lnTo>
                    <a:pt x="518" y="282"/>
                  </a:lnTo>
                  <a:lnTo>
                    <a:pt x="518" y="282"/>
                  </a:lnTo>
                  <a:lnTo>
                    <a:pt x="512" y="282"/>
                  </a:lnTo>
                  <a:lnTo>
                    <a:pt x="512" y="282"/>
                  </a:lnTo>
                  <a:lnTo>
                    <a:pt x="505" y="282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499" y="295"/>
                  </a:lnTo>
                  <a:lnTo>
                    <a:pt x="499" y="295"/>
                  </a:lnTo>
                  <a:lnTo>
                    <a:pt x="505" y="302"/>
                  </a:lnTo>
                  <a:lnTo>
                    <a:pt x="505" y="308"/>
                  </a:lnTo>
                  <a:lnTo>
                    <a:pt x="505" y="308"/>
                  </a:lnTo>
                  <a:lnTo>
                    <a:pt x="512" y="315"/>
                  </a:lnTo>
                  <a:lnTo>
                    <a:pt x="518" y="321"/>
                  </a:lnTo>
                  <a:lnTo>
                    <a:pt x="531" y="334"/>
                  </a:lnTo>
                  <a:lnTo>
                    <a:pt x="538" y="334"/>
                  </a:lnTo>
                  <a:lnTo>
                    <a:pt x="538" y="341"/>
                  </a:lnTo>
                  <a:lnTo>
                    <a:pt x="545" y="341"/>
                  </a:lnTo>
                  <a:lnTo>
                    <a:pt x="538" y="341"/>
                  </a:lnTo>
                  <a:lnTo>
                    <a:pt x="538" y="341"/>
                  </a:lnTo>
                  <a:lnTo>
                    <a:pt x="531" y="341"/>
                  </a:lnTo>
                  <a:lnTo>
                    <a:pt x="531" y="341"/>
                  </a:lnTo>
                  <a:lnTo>
                    <a:pt x="525" y="341"/>
                  </a:lnTo>
                  <a:lnTo>
                    <a:pt x="525" y="341"/>
                  </a:lnTo>
                  <a:lnTo>
                    <a:pt x="518" y="348"/>
                  </a:lnTo>
                  <a:lnTo>
                    <a:pt x="518" y="348"/>
                  </a:lnTo>
                  <a:lnTo>
                    <a:pt x="512" y="348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61"/>
                  </a:lnTo>
                  <a:lnTo>
                    <a:pt x="512" y="367"/>
                  </a:lnTo>
                  <a:lnTo>
                    <a:pt x="512" y="380"/>
                  </a:lnTo>
                  <a:lnTo>
                    <a:pt x="512" y="393"/>
                  </a:lnTo>
                  <a:lnTo>
                    <a:pt x="505" y="387"/>
                  </a:lnTo>
                  <a:lnTo>
                    <a:pt x="499" y="380"/>
                  </a:lnTo>
                  <a:lnTo>
                    <a:pt x="499" y="374"/>
                  </a:lnTo>
                  <a:lnTo>
                    <a:pt x="492" y="367"/>
                  </a:lnTo>
                  <a:lnTo>
                    <a:pt x="486" y="361"/>
                  </a:lnTo>
                  <a:lnTo>
                    <a:pt x="479" y="361"/>
                  </a:lnTo>
                  <a:lnTo>
                    <a:pt x="479" y="361"/>
                  </a:lnTo>
                  <a:lnTo>
                    <a:pt x="472" y="361"/>
                  </a:lnTo>
                  <a:lnTo>
                    <a:pt x="472" y="361"/>
                  </a:lnTo>
                  <a:lnTo>
                    <a:pt x="466" y="361"/>
                  </a:lnTo>
                  <a:lnTo>
                    <a:pt x="466" y="367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59" y="374"/>
                  </a:lnTo>
                  <a:lnTo>
                    <a:pt x="453" y="374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74"/>
                  </a:lnTo>
                  <a:lnTo>
                    <a:pt x="446" y="367"/>
                  </a:lnTo>
                  <a:lnTo>
                    <a:pt x="446" y="361"/>
                  </a:lnTo>
                  <a:lnTo>
                    <a:pt x="446" y="348"/>
                  </a:lnTo>
                  <a:lnTo>
                    <a:pt x="440" y="341"/>
                  </a:lnTo>
                  <a:lnTo>
                    <a:pt x="440" y="334"/>
                  </a:lnTo>
                  <a:lnTo>
                    <a:pt x="440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0" y="315"/>
                  </a:lnTo>
                  <a:lnTo>
                    <a:pt x="420" y="315"/>
                  </a:lnTo>
                  <a:lnTo>
                    <a:pt x="413" y="315"/>
                  </a:lnTo>
                  <a:lnTo>
                    <a:pt x="407" y="315"/>
                  </a:lnTo>
                  <a:lnTo>
                    <a:pt x="407" y="315"/>
                  </a:lnTo>
                  <a:lnTo>
                    <a:pt x="400" y="315"/>
                  </a:lnTo>
                  <a:lnTo>
                    <a:pt x="394" y="321"/>
                  </a:lnTo>
                  <a:lnTo>
                    <a:pt x="400" y="315"/>
                  </a:lnTo>
                  <a:lnTo>
                    <a:pt x="400" y="308"/>
                  </a:lnTo>
                  <a:lnTo>
                    <a:pt x="407" y="308"/>
                  </a:lnTo>
                  <a:lnTo>
                    <a:pt x="407" y="302"/>
                  </a:lnTo>
                  <a:lnTo>
                    <a:pt x="407" y="302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88"/>
                  </a:lnTo>
                  <a:lnTo>
                    <a:pt x="407" y="288"/>
                  </a:lnTo>
                  <a:lnTo>
                    <a:pt x="407" y="282"/>
                  </a:lnTo>
                  <a:lnTo>
                    <a:pt x="407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4" y="282"/>
                  </a:lnTo>
                  <a:lnTo>
                    <a:pt x="394" y="282"/>
                  </a:lnTo>
                  <a:lnTo>
                    <a:pt x="387" y="282"/>
                  </a:lnTo>
                  <a:lnTo>
                    <a:pt x="394" y="269"/>
                  </a:lnTo>
                  <a:lnTo>
                    <a:pt x="394" y="262"/>
                  </a:lnTo>
                  <a:lnTo>
                    <a:pt x="400" y="256"/>
                  </a:lnTo>
                  <a:lnTo>
                    <a:pt x="407" y="242"/>
                  </a:lnTo>
                  <a:lnTo>
                    <a:pt x="413" y="236"/>
                  </a:lnTo>
                  <a:lnTo>
                    <a:pt x="420" y="229"/>
                  </a:lnTo>
                  <a:lnTo>
                    <a:pt x="426" y="223"/>
                  </a:lnTo>
                  <a:lnTo>
                    <a:pt x="433" y="210"/>
                  </a:lnTo>
                  <a:lnTo>
                    <a:pt x="433" y="210"/>
                  </a:lnTo>
                  <a:lnTo>
                    <a:pt x="426" y="210"/>
                  </a:lnTo>
                  <a:lnTo>
                    <a:pt x="426" y="203"/>
                  </a:lnTo>
                  <a:lnTo>
                    <a:pt x="420" y="203"/>
                  </a:lnTo>
                  <a:lnTo>
                    <a:pt x="420" y="203"/>
                  </a:lnTo>
                  <a:lnTo>
                    <a:pt x="413" y="203"/>
                  </a:lnTo>
                  <a:lnTo>
                    <a:pt x="413" y="197"/>
                  </a:lnTo>
                  <a:lnTo>
                    <a:pt x="407" y="197"/>
                  </a:lnTo>
                  <a:lnTo>
                    <a:pt x="407" y="197"/>
                  </a:lnTo>
                  <a:lnTo>
                    <a:pt x="407" y="203"/>
                  </a:lnTo>
                  <a:lnTo>
                    <a:pt x="400" y="203"/>
                  </a:lnTo>
                  <a:lnTo>
                    <a:pt x="394" y="203"/>
                  </a:lnTo>
                  <a:lnTo>
                    <a:pt x="387" y="210"/>
                  </a:lnTo>
                  <a:lnTo>
                    <a:pt x="387" y="216"/>
                  </a:lnTo>
                  <a:lnTo>
                    <a:pt x="380" y="216"/>
                  </a:lnTo>
                  <a:lnTo>
                    <a:pt x="380" y="223"/>
                  </a:lnTo>
                  <a:lnTo>
                    <a:pt x="367" y="229"/>
                  </a:lnTo>
                  <a:lnTo>
                    <a:pt x="367" y="236"/>
                  </a:lnTo>
                  <a:lnTo>
                    <a:pt x="361" y="242"/>
                  </a:lnTo>
                  <a:lnTo>
                    <a:pt x="354" y="256"/>
                  </a:lnTo>
                  <a:lnTo>
                    <a:pt x="354" y="262"/>
                  </a:lnTo>
                  <a:lnTo>
                    <a:pt x="348" y="275"/>
                  </a:lnTo>
                  <a:lnTo>
                    <a:pt x="348" y="282"/>
                  </a:lnTo>
                  <a:lnTo>
                    <a:pt x="341" y="288"/>
                  </a:lnTo>
                  <a:lnTo>
                    <a:pt x="341" y="295"/>
                  </a:lnTo>
                  <a:lnTo>
                    <a:pt x="341" y="308"/>
                  </a:lnTo>
                  <a:lnTo>
                    <a:pt x="341" y="315"/>
                  </a:lnTo>
                  <a:lnTo>
                    <a:pt x="341" y="321"/>
                  </a:lnTo>
                  <a:lnTo>
                    <a:pt x="341" y="334"/>
                  </a:lnTo>
                  <a:lnTo>
                    <a:pt x="341" y="341"/>
                  </a:lnTo>
                  <a:lnTo>
                    <a:pt x="341" y="341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4"/>
                  </a:lnTo>
                  <a:lnTo>
                    <a:pt x="341" y="361"/>
                  </a:lnTo>
                  <a:lnTo>
                    <a:pt x="348" y="374"/>
                  </a:lnTo>
                  <a:lnTo>
                    <a:pt x="354" y="393"/>
                  </a:lnTo>
                  <a:lnTo>
                    <a:pt x="361" y="407"/>
                  </a:lnTo>
                  <a:lnTo>
                    <a:pt x="367" y="420"/>
                  </a:lnTo>
                  <a:lnTo>
                    <a:pt x="367" y="426"/>
                  </a:lnTo>
                  <a:lnTo>
                    <a:pt x="367" y="433"/>
                  </a:lnTo>
                  <a:lnTo>
                    <a:pt x="374" y="446"/>
                  </a:lnTo>
                  <a:lnTo>
                    <a:pt x="374" y="459"/>
                  </a:lnTo>
                  <a:lnTo>
                    <a:pt x="374" y="466"/>
                  </a:lnTo>
                  <a:lnTo>
                    <a:pt x="374" y="479"/>
                  </a:lnTo>
                  <a:lnTo>
                    <a:pt x="374" y="492"/>
                  </a:lnTo>
                  <a:lnTo>
                    <a:pt x="374" y="505"/>
                  </a:lnTo>
                  <a:lnTo>
                    <a:pt x="374" y="512"/>
                  </a:lnTo>
                  <a:lnTo>
                    <a:pt x="374" y="512"/>
                  </a:lnTo>
                  <a:lnTo>
                    <a:pt x="374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2"/>
                  </a:lnTo>
                  <a:lnTo>
                    <a:pt x="387" y="512"/>
                  </a:lnTo>
                  <a:lnTo>
                    <a:pt x="387" y="505"/>
                  </a:lnTo>
                  <a:lnTo>
                    <a:pt x="394" y="505"/>
                  </a:lnTo>
                  <a:lnTo>
                    <a:pt x="394" y="499"/>
                  </a:lnTo>
                  <a:lnTo>
                    <a:pt x="400" y="499"/>
                  </a:lnTo>
                  <a:lnTo>
                    <a:pt x="400" y="492"/>
                  </a:lnTo>
                  <a:lnTo>
                    <a:pt x="407" y="485"/>
                  </a:lnTo>
                  <a:lnTo>
                    <a:pt x="413" y="485"/>
                  </a:lnTo>
                  <a:lnTo>
                    <a:pt x="420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46" y="466"/>
                  </a:lnTo>
                  <a:lnTo>
                    <a:pt x="472" y="453"/>
                  </a:lnTo>
                  <a:lnTo>
                    <a:pt x="479" y="466"/>
                  </a:lnTo>
                  <a:lnTo>
                    <a:pt x="492" y="479"/>
                  </a:lnTo>
                  <a:lnTo>
                    <a:pt x="479" y="479"/>
                  </a:lnTo>
                  <a:lnTo>
                    <a:pt x="472" y="479"/>
                  </a:lnTo>
                  <a:lnTo>
                    <a:pt x="466" y="479"/>
                  </a:lnTo>
                  <a:lnTo>
                    <a:pt x="459" y="479"/>
                  </a:lnTo>
                  <a:lnTo>
                    <a:pt x="453" y="479"/>
                  </a:lnTo>
                  <a:lnTo>
                    <a:pt x="446" y="479"/>
                  </a:lnTo>
                  <a:lnTo>
                    <a:pt x="440" y="485"/>
                  </a:lnTo>
                  <a:lnTo>
                    <a:pt x="440" y="485"/>
                  </a:lnTo>
                  <a:lnTo>
                    <a:pt x="433" y="485"/>
                  </a:lnTo>
                  <a:lnTo>
                    <a:pt x="426" y="492"/>
                  </a:lnTo>
                  <a:lnTo>
                    <a:pt x="420" y="492"/>
                  </a:lnTo>
                  <a:lnTo>
                    <a:pt x="413" y="499"/>
                  </a:lnTo>
                  <a:lnTo>
                    <a:pt x="413" y="499"/>
                  </a:lnTo>
                  <a:lnTo>
                    <a:pt x="407" y="505"/>
                  </a:lnTo>
                  <a:lnTo>
                    <a:pt x="407" y="512"/>
                  </a:lnTo>
                  <a:lnTo>
                    <a:pt x="400" y="518"/>
                  </a:lnTo>
                  <a:lnTo>
                    <a:pt x="394" y="525"/>
                  </a:lnTo>
                  <a:lnTo>
                    <a:pt x="387" y="544"/>
                  </a:lnTo>
                  <a:lnTo>
                    <a:pt x="380" y="558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54" y="597"/>
                  </a:lnTo>
                  <a:lnTo>
                    <a:pt x="348" y="610"/>
                  </a:lnTo>
                  <a:lnTo>
                    <a:pt x="341" y="623"/>
                  </a:lnTo>
                  <a:lnTo>
                    <a:pt x="335" y="630"/>
                  </a:lnTo>
                  <a:lnTo>
                    <a:pt x="328" y="643"/>
                  </a:lnTo>
                  <a:lnTo>
                    <a:pt x="328" y="650"/>
                  </a:lnTo>
                  <a:lnTo>
                    <a:pt x="321" y="656"/>
                  </a:lnTo>
                  <a:lnTo>
                    <a:pt x="315" y="663"/>
                  </a:lnTo>
                  <a:lnTo>
                    <a:pt x="302" y="676"/>
                  </a:lnTo>
                  <a:lnTo>
                    <a:pt x="302" y="676"/>
                  </a:lnTo>
                  <a:lnTo>
                    <a:pt x="289" y="676"/>
                  </a:lnTo>
                  <a:lnTo>
                    <a:pt x="275" y="676"/>
                  </a:lnTo>
                  <a:lnTo>
                    <a:pt x="269" y="676"/>
                  </a:lnTo>
                  <a:lnTo>
                    <a:pt x="256" y="676"/>
                  </a:lnTo>
                  <a:lnTo>
                    <a:pt x="262" y="676"/>
                  </a:lnTo>
                  <a:lnTo>
                    <a:pt x="269" y="669"/>
                  </a:lnTo>
                  <a:lnTo>
                    <a:pt x="275" y="663"/>
                  </a:lnTo>
                  <a:lnTo>
                    <a:pt x="282" y="656"/>
                  </a:lnTo>
                  <a:lnTo>
                    <a:pt x="289" y="650"/>
                  </a:lnTo>
                  <a:lnTo>
                    <a:pt x="295" y="643"/>
                  </a:lnTo>
                  <a:lnTo>
                    <a:pt x="308" y="630"/>
                  </a:lnTo>
                  <a:lnTo>
                    <a:pt x="321" y="610"/>
                  </a:lnTo>
                  <a:lnTo>
                    <a:pt x="328" y="597"/>
                  </a:lnTo>
                  <a:lnTo>
                    <a:pt x="335" y="590"/>
                  </a:lnTo>
                  <a:lnTo>
                    <a:pt x="341" y="584"/>
                  </a:lnTo>
                  <a:lnTo>
                    <a:pt x="348" y="564"/>
                  </a:lnTo>
                  <a:lnTo>
                    <a:pt x="354" y="558"/>
                  </a:lnTo>
                  <a:lnTo>
                    <a:pt x="354" y="551"/>
                  </a:lnTo>
                  <a:lnTo>
                    <a:pt x="354" y="544"/>
                  </a:lnTo>
                  <a:lnTo>
                    <a:pt x="354" y="538"/>
                  </a:lnTo>
                  <a:lnTo>
                    <a:pt x="361" y="531"/>
                  </a:lnTo>
                  <a:lnTo>
                    <a:pt x="361" y="525"/>
                  </a:lnTo>
                  <a:lnTo>
                    <a:pt x="361" y="518"/>
                  </a:lnTo>
                  <a:lnTo>
                    <a:pt x="361" y="512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54" y="505"/>
                  </a:lnTo>
                  <a:lnTo>
                    <a:pt x="354" y="499"/>
                  </a:lnTo>
                  <a:lnTo>
                    <a:pt x="354" y="492"/>
                  </a:lnTo>
                  <a:lnTo>
                    <a:pt x="348" y="492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48" y="472"/>
                  </a:lnTo>
                  <a:lnTo>
                    <a:pt x="341" y="472"/>
                  </a:lnTo>
                  <a:lnTo>
                    <a:pt x="341" y="466"/>
                  </a:lnTo>
                  <a:lnTo>
                    <a:pt x="341" y="459"/>
                  </a:lnTo>
                  <a:lnTo>
                    <a:pt x="335" y="459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1" y="459"/>
                  </a:lnTo>
                  <a:lnTo>
                    <a:pt x="315" y="459"/>
                  </a:lnTo>
                  <a:lnTo>
                    <a:pt x="308" y="466"/>
                  </a:lnTo>
                  <a:lnTo>
                    <a:pt x="302" y="466"/>
                  </a:lnTo>
                  <a:lnTo>
                    <a:pt x="302" y="466"/>
                  </a:lnTo>
                  <a:lnTo>
                    <a:pt x="295" y="466"/>
                  </a:lnTo>
                  <a:lnTo>
                    <a:pt x="295" y="472"/>
                  </a:lnTo>
                  <a:lnTo>
                    <a:pt x="295" y="472"/>
                  </a:lnTo>
                  <a:lnTo>
                    <a:pt x="295" y="479"/>
                  </a:lnTo>
                  <a:lnTo>
                    <a:pt x="289" y="485"/>
                  </a:lnTo>
                  <a:lnTo>
                    <a:pt x="289" y="492"/>
                  </a:lnTo>
                  <a:lnTo>
                    <a:pt x="282" y="505"/>
                  </a:lnTo>
                  <a:lnTo>
                    <a:pt x="282" y="512"/>
                  </a:lnTo>
                  <a:lnTo>
                    <a:pt x="275" y="525"/>
                  </a:lnTo>
                  <a:lnTo>
                    <a:pt x="275" y="518"/>
                  </a:lnTo>
                  <a:lnTo>
                    <a:pt x="269" y="518"/>
                  </a:lnTo>
                  <a:lnTo>
                    <a:pt x="269" y="512"/>
                  </a:lnTo>
                  <a:lnTo>
                    <a:pt x="269" y="512"/>
                  </a:lnTo>
                  <a:lnTo>
                    <a:pt x="262" y="512"/>
                  </a:lnTo>
                  <a:lnTo>
                    <a:pt x="262" y="512"/>
                  </a:lnTo>
                  <a:lnTo>
                    <a:pt x="262" y="505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49" y="505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36" y="518"/>
                  </a:lnTo>
                  <a:lnTo>
                    <a:pt x="236" y="525"/>
                  </a:lnTo>
                  <a:lnTo>
                    <a:pt x="229" y="531"/>
                  </a:lnTo>
                  <a:lnTo>
                    <a:pt x="229" y="531"/>
                  </a:lnTo>
                  <a:lnTo>
                    <a:pt x="229" y="538"/>
                  </a:lnTo>
                  <a:lnTo>
                    <a:pt x="229" y="544"/>
                  </a:lnTo>
                  <a:lnTo>
                    <a:pt x="229" y="551"/>
                  </a:lnTo>
                  <a:lnTo>
                    <a:pt x="229" y="564"/>
                  </a:lnTo>
                  <a:lnTo>
                    <a:pt x="223" y="564"/>
                  </a:lnTo>
                  <a:lnTo>
                    <a:pt x="223" y="558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03" y="558"/>
                  </a:lnTo>
                  <a:lnTo>
                    <a:pt x="197" y="558"/>
                  </a:lnTo>
                  <a:lnTo>
                    <a:pt x="190" y="558"/>
                  </a:lnTo>
                  <a:lnTo>
                    <a:pt x="190" y="564"/>
                  </a:lnTo>
                  <a:lnTo>
                    <a:pt x="184" y="564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64" y="571"/>
                  </a:lnTo>
                  <a:lnTo>
                    <a:pt x="157" y="577"/>
                  </a:lnTo>
                  <a:lnTo>
                    <a:pt x="164" y="571"/>
                  </a:lnTo>
                  <a:lnTo>
                    <a:pt x="164" y="564"/>
                  </a:lnTo>
                  <a:lnTo>
                    <a:pt x="164" y="558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64" y="544"/>
                  </a:lnTo>
                  <a:lnTo>
                    <a:pt x="164" y="538"/>
                  </a:lnTo>
                  <a:lnTo>
                    <a:pt x="164" y="538"/>
                  </a:lnTo>
                  <a:lnTo>
                    <a:pt x="164" y="531"/>
                  </a:lnTo>
                  <a:lnTo>
                    <a:pt x="164" y="531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44" y="518"/>
                  </a:lnTo>
                  <a:lnTo>
                    <a:pt x="164" y="512"/>
                  </a:lnTo>
                  <a:lnTo>
                    <a:pt x="170" y="505"/>
                  </a:lnTo>
                  <a:lnTo>
                    <a:pt x="170" y="505"/>
                  </a:lnTo>
                  <a:lnTo>
                    <a:pt x="177" y="505"/>
                  </a:lnTo>
                  <a:lnTo>
                    <a:pt x="184" y="499"/>
                  </a:lnTo>
                  <a:lnTo>
                    <a:pt x="190" y="492"/>
                  </a:lnTo>
                  <a:lnTo>
                    <a:pt x="190" y="485"/>
                  </a:lnTo>
                  <a:lnTo>
                    <a:pt x="190" y="485"/>
                  </a:lnTo>
                  <a:lnTo>
                    <a:pt x="190" y="479"/>
                  </a:lnTo>
                  <a:lnTo>
                    <a:pt x="190" y="479"/>
                  </a:lnTo>
                  <a:lnTo>
                    <a:pt x="190" y="472"/>
                  </a:lnTo>
                  <a:lnTo>
                    <a:pt x="190" y="472"/>
                  </a:lnTo>
                  <a:lnTo>
                    <a:pt x="184" y="472"/>
                  </a:lnTo>
                  <a:lnTo>
                    <a:pt x="184" y="466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7" y="459"/>
                  </a:lnTo>
                  <a:lnTo>
                    <a:pt x="184" y="453"/>
                  </a:lnTo>
                  <a:lnTo>
                    <a:pt x="197" y="453"/>
                  </a:lnTo>
                  <a:lnTo>
                    <a:pt x="210" y="453"/>
                  </a:lnTo>
                  <a:lnTo>
                    <a:pt x="216" y="446"/>
                  </a:lnTo>
                  <a:lnTo>
                    <a:pt x="229" y="446"/>
                  </a:lnTo>
                  <a:lnTo>
                    <a:pt x="243" y="446"/>
                  </a:lnTo>
                  <a:lnTo>
                    <a:pt x="249" y="446"/>
                  </a:lnTo>
                  <a:lnTo>
                    <a:pt x="256" y="446"/>
                  </a:lnTo>
                  <a:lnTo>
                    <a:pt x="262" y="446"/>
                  </a:lnTo>
                  <a:lnTo>
                    <a:pt x="269" y="453"/>
                  </a:lnTo>
                  <a:lnTo>
                    <a:pt x="275" y="453"/>
                  </a:lnTo>
                  <a:lnTo>
                    <a:pt x="282" y="453"/>
                  </a:lnTo>
                  <a:lnTo>
                    <a:pt x="289" y="453"/>
                  </a:lnTo>
                  <a:lnTo>
                    <a:pt x="289" y="459"/>
                  </a:lnTo>
                  <a:lnTo>
                    <a:pt x="295" y="459"/>
                  </a:lnTo>
                  <a:lnTo>
                    <a:pt x="295" y="459"/>
                  </a:lnTo>
                  <a:lnTo>
                    <a:pt x="302" y="459"/>
                  </a:lnTo>
                  <a:lnTo>
                    <a:pt x="302" y="459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2" y="439"/>
                  </a:lnTo>
                  <a:lnTo>
                    <a:pt x="295" y="439"/>
                  </a:lnTo>
                  <a:lnTo>
                    <a:pt x="289" y="439"/>
                  </a:lnTo>
                  <a:lnTo>
                    <a:pt x="282" y="439"/>
                  </a:lnTo>
                  <a:lnTo>
                    <a:pt x="275" y="439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26"/>
                  </a:lnTo>
                  <a:lnTo>
                    <a:pt x="275" y="426"/>
                  </a:lnTo>
                  <a:lnTo>
                    <a:pt x="275" y="426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13"/>
                  </a:lnTo>
                  <a:lnTo>
                    <a:pt x="275" y="413"/>
                  </a:lnTo>
                  <a:lnTo>
                    <a:pt x="262" y="413"/>
                  </a:lnTo>
                  <a:lnTo>
                    <a:pt x="249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3" y="413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0"/>
                  </a:lnTo>
                  <a:lnTo>
                    <a:pt x="236" y="400"/>
                  </a:lnTo>
                  <a:lnTo>
                    <a:pt x="236" y="400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29" y="393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3" y="380"/>
                  </a:lnTo>
                  <a:lnTo>
                    <a:pt x="223" y="380"/>
                  </a:lnTo>
                  <a:lnTo>
                    <a:pt x="216" y="380"/>
                  </a:lnTo>
                  <a:lnTo>
                    <a:pt x="216" y="380"/>
                  </a:lnTo>
                  <a:lnTo>
                    <a:pt x="210" y="380"/>
                  </a:lnTo>
                  <a:lnTo>
                    <a:pt x="203" y="380"/>
                  </a:lnTo>
                  <a:lnTo>
                    <a:pt x="190" y="380"/>
                  </a:lnTo>
                  <a:lnTo>
                    <a:pt x="190" y="374"/>
                  </a:lnTo>
                  <a:lnTo>
                    <a:pt x="190" y="367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48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77" y="34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197" y="334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10" y="328"/>
                  </a:lnTo>
                  <a:lnTo>
                    <a:pt x="210" y="321"/>
                  </a:lnTo>
                  <a:lnTo>
                    <a:pt x="210" y="321"/>
                  </a:lnTo>
                  <a:lnTo>
                    <a:pt x="216" y="315"/>
                  </a:lnTo>
                  <a:lnTo>
                    <a:pt x="216" y="315"/>
                  </a:lnTo>
                  <a:lnTo>
                    <a:pt x="223" y="328"/>
                  </a:lnTo>
                  <a:lnTo>
                    <a:pt x="229" y="328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9" y="334"/>
                  </a:lnTo>
                  <a:lnTo>
                    <a:pt x="249" y="334"/>
                  </a:lnTo>
                  <a:lnTo>
                    <a:pt x="249" y="328"/>
                  </a:lnTo>
                  <a:lnTo>
                    <a:pt x="256" y="334"/>
                  </a:lnTo>
                  <a:lnTo>
                    <a:pt x="256" y="348"/>
                  </a:lnTo>
                  <a:lnTo>
                    <a:pt x="262" y="348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9" y="354"/>
                  </a:lnTo>
                  <a:lnTo>
                    <a:pt x="269" y="361"/>
                  </a:lnTo>
                  <a:lnTo>
                    <a:pt x="269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82" y="361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67"/>
                  </a:lnTo>
                  <a:lnTo>
                    <a:pt x="282" y="387"/>
                  </a:lnTo>
                  <a:lnTo>
                    <a:pt x="282" y="400"/>
                  </a:lnTo>
                  <a:lnTo>
                    <a:pt x="275" y="413"/>
                  </a:lnTo>
                  <a:lnTo>
                    <a:pt x="282" y="413"/>
                  </a:lnTo>
                  <a:lnTo>
                    <a:pt x="282" y="420"/>
                  </a:lnTo>
                  <a:lnTo>
                    <a:pt x="289" y="420"/>
                  </a:lnTo>
                  <a:lnTo>
                    <a:pt x="295" y="426"/>
                  </a:lnTo>
                  <a:lnTo>
                    <a:pt x="295" y="433"/>
                  </a:lnTo>
                  <a:lnTo>
                    <a:pt x="302" y="433"/>
                  </a:lnTo>
                  <a:lnTo>
                    <a:pt x="308" y="433"/>
                  </a:lnTo>
                  <a:lnTo>
                    <a:pt x="315" y="433"/>
                  </a:lnTo>
                  <a:lnTo>
                    <a:pt x="315" y="439"/>
                  </a:lnTo>
                  <a:lnTo>
                    <a:pt x="328" y="446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48" y="433"/>
                  </a:lnTo>
                  <a:lnTo>
                    <a:pt x="348" y="420"/>
                  </a:lnTo>
                  <a:lnTo>
                    <a:pt x="341" y="407"/>
                  </a:lnTo>
                  <a:lnTo>
                    <a:pt x="335" y="400"/>
                  </a:lnTo>
                  <a:lnTo>
                    <a:pt x="335" y="387"/>
                  </a:lnTo>
                  <a:lnTo>
                    <a:pt x="328" y="374"/>
                  </a:lnTo>
                  <a:lnTo>
                    <a:pt x="321" y="367"/>
                  </a:lnTo>
                  <a:lnTo>
                    <a:pt x="315" y="354"/>
                  </a:lnTo>
                  <a:lnTo>
                    <a:pt x="315" y="341"/>
                  </a:lnTo>
                  <a:lnTo>
                    <a:pt x="308" y="334"/>
                  </a:lnTo>
                  <a:lnTo>
                    <a:pt x="295" y="321"/>
                  </a:lnTo>
                  <a:lnTo>
                    <a:pt x="289" y="315"/>
                  </a:lnTo>
                  <a:lnTo>
                    <a:pt x="282" y="302"/>
                  </a:lnTo>
                  <a:lnTo>
                    <a:pt x="275" y="295"/>
                  </a:lnTo>
                  <a:lnTo>
                    <a:pt x="262" y="282"/>
                  </a:lnTo>
                  <a:lnTo>
                    <a:pt x="256" y="275"/>
                  </a:lnTo>
                  <a:lnTo>
                    <a:pt x="256" y="275"/>
                  </a:lnTo>
                  <a:lnTo>
                    <a:pt x="243" y="275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10" y="269"/>
                  </a:lnTo>
                  <a:lnTo>
                    <a:pt x="203" y="269"/>
                  </a:lnTo>
                  <a:lnTo>
                    <a:pt x="203" y="262"/>
                  </a:lnTo>
                  <a:lnTo>
                    <a:pt x="197" y="262"/>
                  </a:lnTo>
                  <a:lnTo>
                    <a:pt x="197" y="269"/>
                  </a:lnTo>
                  <a:lnTo>
                    <a:pt x="197" y="275"/>
                  </a:lnTo>
                  <a:lnTo>
                    <a:pt x="190" y="282"/>
                  </a:lnTo>
                  <a:lnTo>
                    <a:pt x="177" y="295"/>
                  </a:lnTo>
                  <a:lnTo>
                    <a:pt x="177" y="295"/>
                  </a:lnTo>
                  <a:lnTo>
                    <a:pt x="170" y="302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57" y="308"/>
                  </a:lnTo>
                  <a:lnTo>
                    <a:pt x="157" y="302"/>
                  </a:lnTo>
                  <a:lnTo>
                    <a:pt x="151" y="302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1" y="295"/>
                  </a:lnTo>
                  <a:lnTo>
                    <a:pt x="131" y="295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18" y="315"/>
                  </a:lnTo>
                  <a:lnTo>
                    <a:pt x="111" y="308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85" y="295"/>
                  </a:lnTo>
                  <a:lnTo>
                    <a:pt x="85" y="288"/>
                  </a:lnTo>
                  <a:lnTo>
                    <a:pt x="85" y="288"/>
                  </a:lnTo>
                  <a:lnTo>
                    <a:pt x="92" y="282"/>
                  </a:lnTo>
                  <a:lnTo>
                    <a:pt x="92" y="27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105" y="256"/>
                  </a:lnTo>
                  <a:lnTo>
                    <a:pt x="111" y="256"/>
                  </a:lnTo>
                  <a:lnTo>
                    <a:pt x="118" y="256"/>
                  </a:lnTo>
                  <a:lnTo>
                    <a:pt x="124" y="256"/>
                  </a:lnTo>
                  <a:lnTo>
                    <a:pt x="124" y="249"/>
                  </a:lnTo>
                  <a:lnTo>
                    <a:pt x="131" y="249"/>
                  </a:lnTo>
                  <a:lnTo>
                    <a:pt x="138" y="249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44" y="236"/>
                  </a:lnTo>
                  <a:lnTo>
                    <a:pt x="138" y="236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8" y="223"/>
                  </a:lnTo>
                  <a:lnTo>
                    <a:pt x="144" y="223"/>
                  </a:lnTo>
                  <a:lnTo>
                    <a:pt x="151" y="229"/>
                  </a:lnTo>
                  <a:lnTo>
                    <a:pt x="164" y="229"/>
                  </a:lnTo>
                  <a:lnTo>
                    <a:pt x="177" y="236"/>
                  </a:lnTo>
                  <a:lnTo>
                    <a:pt x="184" y="242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23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42"/>
                  </a:lnTo>
                  <a:lnTo>
                    <a:pt x="223" y="242"/>
                  </a:lnTo>
                  <a:lnTo>
                    <a:pt x="216" y="236"/>
                  </a:lnTo>
                  <a:lnTo>
                    <a:pt x="216" y="229"/>
                  </a:lnTo>
                  <a:lnTo>
                    <a:pt x="203" y="223"/>
                  </a:lnTo>
                  <a:lnTo>
                    <a:pt x="197" y="223"/>
                  </a:lnTo>
                  <a:lnTo>
                    <a:pt x="197" y="216"/>
                  </a:lnTo>
                  <a:lnTo>
                    <a:pt x="190" y="216"/>
                  </a:lnTo>
                  <a:lnTo>
                    <a:pt x="184" y="216"/>
                  </a:lnTo>
                  <a:lnTo>
                    <a:pt x="177" y="216"/>
                  </a:lnTo>
                  <a:lnTo>
                    <a:pt x="170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1" y="203"/>
                  </a:lnTo>
                  <a:lnTo>
                    <a:pt x="151" y="197"/>
                  </a:lnTo>
                  <a:lnTo>
                    <a:pt x="151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24" y="190"/>
                  </a:lnTo>
                  <a:lnTo>
                    <a:pt x="111" y="190"/>
                  </a:lnTo>
                  <a:lnTo>
                    <a:pt x="92" y="190"/>
                  </a:lnTo>
                  <a:lnTo>
                    <a:pt x="78" y="190"/>
                  </a:lnTo>
                  <a:lnTo>
                    <a:pt x="72" y="190"/>
                  </a:lnTo>
                  <a:lnTo>
                    <a:pt x="65" y="183"/>
                  </a:lnTo>
                  <a:lnTo>
                    <a:pt x="59" y="183"/>
                  </a:lnTo>
                  <a:lnTo>
                    <a:pt x="52" y="183"/>
                  </a:lnTo>
                  <a:lnTo>
                    <a:pt x="52" y="177"/>
                  </a:lnTo>
                  <a:lnTo>
                    <a:pt x="46" y="177"/>
                  </a:lnTo>
                  <a:lnTo>
                    <a:pt x="39" y="170"/>
                  </a:lnTo>
                  <a:lnTo>
                    <a:pt x="33" y="170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57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4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6" y="137"/>
                  </a:lnTo>
                  <a:lnTo>
                    <a:pt x="39" y="131"/>
                  </a:lnTo>
                  <a:lnTo>
                    <a:pt x="39" y="124"/>
                  </a:lnTo>
                  <a:lnTo>
                    <a:pt x="33" y="118"/>
                  </a:lnTo>
                  <a:lnTo>
                    <a:pt x="26" y="118"/>
                  </a:lnTo>
                  <a:lnTo>
                    <a:pt x="13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19" y="65"/>
                  </a:lnTo>
                  <a:lnTo>
                    <a:pt x="19" y="59"/>
                  </a:lnTo>
                  <a:lnTo>
                    <a:pt x="13" y="46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72" y="3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8" y="46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5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8" y="52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85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4" y="98"/>
                  </a:lnTo>
                  <a:lnTo>
                    <a:pt x="124" y="105"/>
                  </a:lnTo>
                  <a:lnTo>
                    <a:pt x="124" y="105"/>
                  </a:lnTo>
                  <a:lnTo>
                    <a:pt x="131" y="105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8" y="111"/>
                  </a:lnTo>
                  <a:lnTo>
                    <a:pt x="138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51" y="111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2"/>
                  </a:lnTo>
                  <a:lnTo>
                    <a:pt x="157" y="105"/>
                  </a:lnTo>
                  <a:lnTo>
                    <a:pt x="157" y="118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51"/>
                  </a:lnTo>
                  <a:lnTo>
                    <a:pt x="157" y="164"/>
                  </a:lnTo>
                  <a:lnTo>
                    <a:pt x="151" y="177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64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7" y="203"/>
                  </a:lnTo>
                  <a:lnTo>
                    <a:pt x="177" y="203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90" y="203"/>
                  </a:lnTo>
                  <a:lnTo>
                    <a:pt x="203" y="210"/>
                  </a:lnTo>
                  <a:lnTo>
                    <a:pt x="229" y="236"/>
                  </a:lnTo>
                  <a:lnTo>
                    <a:pt x="275" y="282"/>
                  </a:lnTo>
                  <a:lnTo>
                    <a:pt x="295" y="302"/>
                  </a:lnTo>
                  <a:lnTo>
                    <a:pt x="315" y="321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21" y="328"/>
                  </a:lnTo>
                  <a:lnTo>
                    <a:pt x="321" y="321"/>
                  </a:lnTo>
                  <a:lnTo>
                    <a:pt x="321" y="315"/>
                  </a:lnTo>
                  <a:lnTo>
                    <a:pt x="321" y="308"/>
                  </a:lnTo>
                  <a:lnTo>
                    <a:pt x="328" y="295"/>
                  </a:lnTo>
                  <a:lnTo>
                    <a:pt x="328" y="282"/>
                  </a:lnTo>
                  <a:lnTo>
                    <a:pt x="335" y="269"/>
                  </a:lnTo>
                  <a:lnTo>
                    <a:pt x="328" y="262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08" y="236"/>
                  </a:lnTo>
                  <a:lnTo>
                    <a:pt x="302" y="229"/>
                  </a:lnTo>
                  <a:lnTo>
                    <a:pt x="295" y="229"/>
                  </a:lnTo>
                  <a:lnTo>
                    <a:pt x="289" y="223"/>
                  </a:lnTo>
                  <a:lnTo>
                    <a:pt x="289" y="223"/>
                  </a:lnTo>
                  <a:lnTo>
                    <a:pt x="282" y="216"/>
                  </a:lnTo>
                  <a:lnTo>
                    <a:pt x="275" y="216"/>
                  </a:lnTo>
                  <a:lnTo>
                    <a:pt x="269" y="210"/>
                  </a:lnTo>
                  <a:lnTo>
                    <a:pt x="256" y="203"/>
                  </a:lnTo>
                  <a:lnTo>
                    <a:pt x="243" y="190"/>
                  </a:lnTo>
                  <a:lnTo>
                    <a:pt x="223" y="170"/>
                  </a:lnTo>
                  <a:lnTo>
                    <a:pt x="229" y="170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9" y="170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57"/>
                  </a:lnTo>
                  <a:lnTo>
                    <a:pt x="243" y="157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36" y="137"/>
                  </a:lnTo>
                  <a:lnTo>
                    <a:pt x="229" y="137"/>
                  </a:lnTo>
                  <a:lnTo>
                    <a:pt x="229" y="131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18"/>
                  </a:lnTo>
                  <a:lnTo>
                    <a:pt x="229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11"/>
                  </a:lnTo>
                  <a:lnTo>
                    <a:pt x="249" y="105"/>
                  </a:lnTo>
                  <a:lnTo>
                    <a:pt x="249" y="98"/>
                  </a:lnTo>
                  <a:lnTo>
                    <a:pt x="243" y="92"/>
                  </a:lnTo>
                  <a:lnTo>
                    <a:pt x="243" y="72"/>
                  </a:lnTo>
                  <a:lnTo>
                    <a:pt x="249" y="59"/>
                  </a:lnTo>
                  <a:lnTo>
                    <a:pt x="249" y="5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46"/>
                  </a:lnTo>
                  <a:lnTo>
                    <a:pt x="256" y="52"/>
                  </a:lnTo>
                  <a:lnTo>
                    <a:pt x="256" y="65"/>
                  </a:lnTo>
                  <a:lnTo>
                    <a:pt x="256" y="72"/>
                  </a:lnTo>
                  <a:lnTo>
                    <a:pt x="262" y="78"/>
                  </a:lnTo>
                  <a:lnTo>
                    <a:pt x="262" y="85"/>
                  </a:lnTo>
                  <a:lnTo>
                    <a:pt x="269" y="92"/>
                  </a:lnTo>
                  <a:lnTo>
                    <a:pt x="269" y="98"/>
                  </a:lnTo>
                  <a:lnTo>
                    <a:pt x="275" y="9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9" y="105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95" y="92"/>
                  </a:lnTo>
                  <a:lnTo>
                    <a:pt x="295" y="85"/>
                  </a:lnTo>
                  <a:lnTo>
                    <a:pt x="302" y="98"/>
                  </a:lnTo>
                  <a:lnTo>
                    <a:pt x="302" y="105"/>
                  </a:lnTo>
                  <a:lnTo>
                    <a:pt x="302" y="118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21" y="124"/>
                  </a:lnTo>
                  <a:lnTo>
                    <a:pt x="321" y="124"/>
                  </a:lnTo>
                  <a:lnTo>
                    <a:pt x="328" y="118"/>
                  </a:lnTo>
                  <a:lnTo>
                    <a:pt x="328" y="124"/>
                  </a:lnTo>
                  <a:lnTo>
                    <a:pt x="328" y="131"/>
                  </a:lnTo>
                  <a:lnTo>
                    <a:pt x="328" y="137"/>
                  </a:lnTo>
                  <a:lnTo>
                    <a:pt x="321" y="144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1" y="170"/>
                  </a:lnTo>
                  <a:lnTo>
                    <a:pt x="328" y="170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5" y="177"/>
                  </a:lnTo>
                  <a:lnTo>
                    <a:pt x="335" y="177"/>
                  </a:lnTo>
                  <a:lnTo>
                    <a:pt x="341" y="170"/>
                  </a:lnTo>
                  <a:lnTo>
                    <a:pt x="348" y="170"/>
                  </a:lnTo>
                  <a:lnTo>
                    <a:pt x="341" y="190"/>
                  </a:lnTo>
                  <a:lnTo>
                    <a:pt x="341" y="197"/>
                  </a:lnTo>
                  <a:lnTo>
                    <a:pt x="341" y="203"/>
                  </a:lnTo>
                  <a:lnTo>
                    <a:pt x="341" y="210"/>
                  </a:lnTo>
                  <a:lnTo>
                    <a:pt x="335" y="216"/>
                  </a:lnTo>
                  <a:lnTo>
                    <a:pt x="335" y="223"/>
                  </a:lnTo>
                  <a:lnTo>
                    <a:pt x="335" y="229"/>
                  </a:lnTo>
                  <a:lnTo>
                    <a:pt x="328" y="236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9"/>
                  </a:lnTo>
                  <a:lnTo>
                    <a:pt x="335" y="249"/>
                  </a:lnTo>
                  <a:lnTo>
                    <a:pt x="335" y="249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2"/>
                  </a:lnTo>
                  <a:lnTo>
                    <a:pt x="354" y="242"/>
                  </a:lnTo>
                  <a:lnTo>
                    <a:pt x="354" y="236"/>
                  </a:lnTo>
                  <a:lnTo>
                    <a:pt x="367" y="216"/>
                  </a:lnTo>
                  <a:lnTo>
                    <a:pt x="374" y="210"/>
                  </a:lnTo>
                  <a:lnTo>
                    <a:pt x="374" y="210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387" y="190"/>
                  </a:lnTo>
                  <a:lnTo>
                    <a:pt x="387" y="183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0" y="170"/>
                  </a:lnTo>
                  <a:lnTo>
                    <a:pt x="380" y="164"/>
                  </a:lnTo>
                  <a:lnTo>
                    <a:pt x="380" y="157"/>
                  </a:lnTo>
                  <a:lnTo>
                    <a:pt x="374" y="157"/>
                  </a:lnTo>
                  <a:lnTo>
                    <a:pt x="374" y="151"/>
                  </a:lnTo>
                  <a:lnTo>
                    <a:pt x="374" y="151"/>
                  </a:lnTo>
                  <a:lnTo>
                    <a:pt x="374" y="144"/>
                  </a:lnTo>
                  <a:lnTo>
                    <a:pt x="367" y="137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18"/>
                  </a:lnTo>
                  <a:lnTo>
                    <a:pt x="367" y="111"/>
                  </a:lnTo>
                  <a:lnTo>
                    <a:pt x="367" y="98"/>
                  </a:lnTo>
                  <a:lnTo>
                    <a:pt x="367" y="92"/>
                  </a:lnTo>
                  <a:lnTo>
                    <a:pt x="367" y="85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80" y="78"/>
                  </a:lnTo>
                  <a:lnTo>
                    <a:pt x="380" y="78"/>
                  </a:lnTo>
                  <a:lnTo>
                    <a:pt x="387" y="78"/>
                  </a:lnTo>
                  <a:lnTo>
                    <a:pt x="387" y="78"/>
                  </a:lnTo>
                  <a:lnTo>
                    <a:pt x="394" y="78"/>
                  </a:lnTo>
                  <a:lnTo>
                    <a:pt x="400" y="78"/>
                  </a:lnTo>
                  <a:lnTo>
                    <a:pt x="400" y="72"/>
                  </a:lnTo>
                  <a:lnTo>
                    <a:pt x="407" y="72"/>
                  </a:lnTo>
                  <a:lnTo>
                    <a:pt x="407" y="72"/>
                  </a:lnTo>
                  <a:lnTo>
                    <a:pt x="413" y="65"/>
                  </a:lnTo>
                  <a:lnTo>
                    <a:pt x="413" y="65"/>
                  </a:lnTo>
                  <a:lnTo>
                    <a:pt x="413" y="59"/>
                  </a:lnTo>
                  <a:lnTo>
                    <a:pt x="420" y="59"/>
                  </a:lnTo>
                  <a:lnTo>
                    <a:pt x="420" y="52"/>
                  </a:lnTo>
                  <a:lnTo>
                    <a:pt x="426" y="39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53" y="46"/>
                  </a:lnTo>
                  <a:lnTo>
                    <a:pt x="459" y="46"/>
                  </a:lnTo>
                  <a:lnTo>
                    <a:pt x="466" y="46"/>
                  </a:lnTo>
                  <a:lnTo>
                    <a:pt x="466" y="39"/>
                  </a:lnTo>
                  <a:lnTo>
                    <a:pt x="472" y="39"/>
                  </a:lnTo>
                  <a:lnTo>
                    <a:pt x="479" y="39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92" y="26"/>
                  </a:lnTo>
                  <a:lnTo>
                    <a:pt x="499" y="19"/>
                  </a:lnTo>
                  <a:lnTo>
                    <a:pt x="505" y="13"/>
                  </a:lnTo>
                  <a:lnTo>
                    <a:pt x="512" y="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-679" y="1212"/>
              <a:ext cx="28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-606" y="1257"/>
              <a:ext cx="35" cy="2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-598" y="1311"/>
              <a:ext cx="27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-273" y="1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-661" y="1500"/>
              <a:ext cx="37" cy="2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-543" y="1589"/>
              <a:ext cx="35" cy="27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7"/>
                </a:cxn>
              </a:cxnLst>
              <a:rect l="0" t="0" r="r" b="b"/>
              <a:pathLst>
                <a:path w="26" h="20">
                  <a:moveTo>
                    <a:pt x="26" y="7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-517" y="1634"/>
              <a:ext cx="27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7" y="2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0" h="27">
                  <a:moveTo>
                    <a:pt x="20" y="7"/>
                  </a:move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-571" y="1634"/>
              <a:ext cx="36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6" h="27">
                  <a:moveTo>
                    <a:pt x="20" y="7"/>
                  </a:moveTo>
                  <a:lnTo>
                    <a:pt x="20" y="7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-732" y="18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-616" y="18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-984" y="3325"/>
              <a:ext cx="539" cy="37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161" name="Group 137"/>
          <p:cNvGrpSpPr>
            <a:grpSpLocks/>
          </p:cNvGrpSpPr>
          <p:nvPr/>
        </p:nvGrpSpPr>
        <p:grpSpPr bwMode="auto">
          <a:xfrm>
            <a:off x="7832725" y="6454775"/>
            <a:ext cx="838200" cy="409575"/>
            <a:chOff x="4934" y="4066"/>
            <a:chExt cx="528" cy="258"/>
          </a:xfrm>
        </p:grpSpPr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5160" y="4066"/>
              <a:ext cx="302" cy="25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24"/>
                </a:cxn>
                <a:cxn ang="0">
                  <a:pos x="3" y="30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3" y="83"/>
                </a:cxn>
                <a:cxn ang="0">
                  <a:pos x="3" y="93"/>
                </a:cxn>
                <a:cxn ang="0">
                  <a:pos x="6" y="99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6" y="109"/>
                </a:cxn>
                <a:cxn ang="0">
                  <a:pos x="10" y="112"/>
                </a:cxn>
                <a:cxn ang="0">
                  <a:pos x="10" y="119"/>
                </a:cxn>
                <a:cxn ang="0">
                  <a:pos x="13" y="122"/>
                </a:cxn>
                <a:cxn ang="0">
                  <a:pos x="16" y="129"/>
                </a:cxn>
                <a:cxn ang="0">
                  <a:pos x="16" y="132"/>
                </a:cxn>
                <a:cxn ang="0">
                  <a:pos x="20" y="135"/>
                </a:cxn>
                <a:cxn ang="0">
                  <a:pos x="23" y="142"/>
                </a:cxn>
                <a:cxn ang="0">
                  <a:pos x="26" y="145"/>
                </a:cxn>
                <a:cxn ang="0">
                  <a:pos x="29" y="149"/>
                </a:cxn>
                <a:cxn ang="0">
                  <a:pos x="33" y="155"/>
                </a:cxn>
                <a:cxn ang="0">
                  <a:pos x="33" y="158"/>
                </a:cxn>
                <a:cxn ang="0">
                  <a:pos x="36" y="162"/>
                </a:cxn>
                <a:cxn ang="0">
                  <a:pos x="43" y="165"/>
                </a:cxn>
                <a:cxn ang="0">
                  <a:pos x="46" y="168"/>
                </a:cxn>
                <a:cxn ang="0">
                  <a:pos x="49" y="172"/>
                </a:cxn>
                <a:cxn ang="0">
                  <a:pos x="56" y="181"/>
                </a:cxn>
                <a:cxn ang="0">
                  <a:pos x="59" y="185"/>
                </a:cxn>
                <a:cxn ang="0">
                  <a:pos x="62" y="188"/>
                </a:cxn>
                <a:cxn ang="0">
                  <a:pos x="69" y="191"/>
                </a:cxn>
                <a:cxn ang="0">
                  <a:pos x="72" y="195"/>
                </a:cxn>
                <a:cxn ang="0">
                  <a:pos x="75" y="195"/>
                </a:cxn>
                <a:cxn ang="0">
                  <a:pos x="82" y="198"/>
                </a:cxn>
                <a:cxn ang="0">
                  <a:pos x="248" y="198"/>
                </a:cxn>
                <a:cxn ang="0">
                  <a:pos x="248" y="0"/>
                </a:cxn>
              </a:cxnLst>
              <a:rect l="0" t="0" r="r" b="b"/>
              <a:pathLst>
                <a:path w="248" h="198">
                  <a:moveTo>
                    <a:pt x="248" y="0"/>
                  </a:moveTo>
                  <a:lnTo>
                    <a:pt x="16" y="1"/>
                  </a:lnTo>
                  <a:lnTo>
                    <a:pt x="13" y="7"/>
                  </a:lnTo>
                  <a:lnTo>
                    <a:pt x="10" y="14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3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10" y="112"/>
                  </a:lnTo>
                  <a:lnTo>
                    <a:pt x="10" y="119"/>
                  </a:lnTo>
                  <a:lnTo>
                    <a:pt x="13" y="122"/>
                  </a:lnTo>
                  <a:lnTo>
                    <a:pt x="16" y="129"/>
                  </a:lnTo>
                  <a:lnTo>
                    <a:pt x="16" y="132"/>
                  </a:lnTo>
                  <a:lnTo>
                    <a:pt x="20" y="135"/>
                  </a:lnTo>
                  <a:lnTo>
                    <a:pt x="23" y="142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6" y="162"/>
                  </a:lnTo>
                  <a:lnTo>
                    <a:pt x="43" y="165"/>
                  </a:lnTo>
                  <a:lnTo>
                    <a:pt x="46" y="168"/>
                  </a:lnTo>
                  <a:lnTo>
                    <a:pt x="49" y="172"/>
                  </a:lnTo>
                  <a:lnTo>
                    <a:pt x="56" y="181"/>
                  </a:lnTo>
                  <a:lnTo>
                    <a:pt x="59" y="185"/>
                  </a:lnTo>
                  <a:lnTo>
                    <a:pt x="62" y="188"/>
                  </a:lnTo>
                  <a:lnTo>
                    <a:pt x="69" y="191"/>
                  </a:lnTo>
                  <a:lnTo>
                    <a:pt x="72" y="195"/>
                  </a:lnTo>
                  <a:lnTo>
                    <a:pt x="75" y="195"/>
                  </a:lnTo>
                  <a:lnTo>
                    <a:pt x="82" y="198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 rot="-5400000">
              <a:off x="4950" y="4193"/>
              <a:ext cx="107" cy="140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 rot="-5400000">
              <a:off x="5208" y="4085"/>
              <a:ext cx="119" cy="147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6" name="Oval 132"/>
            <p:cNvSpPr>
              <a:spLocks noChangeArrowheads="1"/>
            </p:cNvSpPr>
            <p:nvPr/>
          </p:nvSpPr>
          <p:spPr bwMode="auto">
            <a:xfrm rot="-5400000">
              <a:off x="5199" y="4227"/>
              <a:ext cx="35" cy="32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auto">
            <a:xfrm rot="-5400000">
              <a:off x="5103" y="4264"/>
              <a:ext cx="34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auto">
            <a:xfrm rot="-5400000">
              <a:off x="5081" y="4201"/>
              <a:ext cx="38" cy="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 rot="-5400000">
              <a:off x="5003" y="4092"/>
              <a:ext cx="93" cy="7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 rot="-5400000">
              <a:off x="5033" y="4112"/>
              <a:ext cx="257" cy="167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162" name="Rectangle 1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3"/>
            <a:ext cx="9139938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b-NO" dirty="0" smtClean="0"/>
              <a:t>Digitalisering, velferdsteknologi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r>
              <a:rPr lang="nn-NO" dirty="0"/>
              <a:t>Hausten 2021 vert det utarbeida ein </a:t>
            </a:r>
            <a:r>
              <a:rPr lang="nn-NO" dirty="0" err="1" smtClean="0"/>
              <a:t>digitaliseringsstrategi</a:t>
            </a:r>
            <a:r>
              <a:rPr lang="nn-NO" dirty="0" smtClean="0"/>
              <a:t>, ei oppfølging av </a:t>
            </a:r>
            <a:r>
              <a:rPr lang="nn-NO" dirty="0" err="1" smtClean="0"/>
              <a:t>PWC</a:t>
            </a:r>
            <a:r>
              <a:rPr lang="nn-NO" dirty="0" smtClean="0"/>
              <a:t>-rapporten frå </a:t>
            </a:r>
            <a:r>
              <a:rPr lang="nn-NO" dirty="0"/>
              <a:t>i </a:t>
            </a:r>
            <a:r>
              <a:rPr lang="nn-NO" dirty="0" smtClean="0"/>
              <a:t>2020</a:t>
            </a:r>
          </a:p>
          <a:p>
            <a:r>
              <a:rPr lang="nn-NO" dirty="0" smtClean="0"/>
              <a:t>Strategien </a:t>
            </a:r>
            <a:r>
              <a:rPr lang="nn-NO" dirty="0"/>
              <a:t>skal gje retning for </a:t>
            </a:r>
            <a:r>
              <a:rPr lang="nn-NO" dirty="0" smtClean="0"/>
              <a:t>arbeidet med </a:t>
            </a:r>
            <a:r>
              <a:rPr lang="nn-NO" dirty="0" err="1" smtClean="0"/>
              <a:t>digitalisering</a:t>
            </a:r>
            <a:r>
              <a:rPr lang="nn-NO" dirty="0" smtClean="0"/>
              <a:t>, </a:t>
            </a:r>
            <a:r>
              <a:rPr lang="nn-NO" dirty="0"/>
              <a:t>sikre samordning og </a:t>
            </a:r>
            <a:r>
              <a:rPr lang="nn-NO" dirty="0" smtClean="0"/>
              <a:t>prioritering, </a:t>
            </a:r>
            <a:r>
              <a:rPr lang="nn-NO" dirty="0"/>
              <a:t>og forankring av </a:t>
            </a:r>
            <a:r>
              <a:rPr lang="nn-NO" dirty="0" smtClean="0"/>
              <a:t>arbeidet </a:t>
            </a:r>
          </a:p>
          <a:p>
            <a:r>
              <a:rPr lang="nn-NO" dirty="0" smtClean="0"/>
              <a:t>Konkrete </a:t>
            </a:r>
            <a:r>
              <a:rPr lang="nn-NO" dirty="0"/>
              <a:t>tiltak for 2022 vert klar når strategien er lagt </a:t>
            </a:r>
            <a:r>
              <a:rPr lang="nn-NO" dirty="0" smtClean="0"/>
              <a:t>fram, for å </a:t>
            </a:r>
            <a:r>
              <a:rPr lang="nn-NO" dirty="0"/>
              <a:t>ha høve til å iverksetjing vel ein å setje av 0,9 mill. til tiltak for </a:t>
            </a:r>
            <a:r>
              <a:rPr lang="nn-NO" dirty="0" smtClean="0"/>
              <a:t>2022 </a:t>
            </a:r>
          </a:p>
          <a:p>
            <a:r>
              <a:rPr lang="nn-NO" dirty="0"/>
              <a:t>T</a:t>
            </a:r>
            <a:r>
              <a:rPr lang="nn-NO" dirty="0" smtClean="0"/>
              <a:t>ilsvarande </a:t>
            </a:r>
            <a:r>
              <a:rPr lang="nn-NO" dirty="0"/>
              <a:t>sum er lagt inn for oppfølging av arbeidet med </a:t>
            </a:r>
            <a:r>
              <a:rPr lang="nn-NO" dirty="0" smtClean="0"/>
              <a:t>velferdsteknologi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38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Kyrkja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 </a:t>
            </a:r>
            <a:r>
              <a:rPr lang="nn-NO" dirty="0"/>
              <a:t>8,846 mill. kr</a:t>
            </a:r>
            <a:r>
              <a:rPr lang="nb-NO" dirty="0"/>
              <a:t> I </a:t>
            </a:r>
            <a:r>
              <a:rPr lang="nb-NO" dirty="0" err="1"/>
              <a:t>driftstilskot</a:t>
            </a:r>
            <a:r>
              <a:rPr lang="nb-NO" dirty="0"/>
              <a:t>, kompensert for </a:t>
            </a:r>
            <a:r>
              <a:rPr lang="nb-NO" dirty="0" err="1"/>
              <a:t>løns</a:t>
            </a:r>
            <a:r>
              <a:rPr lang="nb-NO" dirty="0"/>
              <a:t>- og prisvekst, </a:t>
            </a:r>
            <a:r>
              <a:rPr lang="nn-NO" dirty="0" err="1"/>
              <a:t>Omsøkt</a:t>
            </a:r>
            <a:r>
              <a:rPr lang="nn-NO" dirty="0"/>
              <a:t> sum er kr. 9,164 mill</a:t>
            </a:r>
            <a:r>
              <a:rPr lang="nn-NO" dirty="0" smtClean="0"/>
              <a:t>.</a:t>
            </a:r>
          </a:p>
          <a:p>
            <a:r>
              <a:rPr lang="nn-NO" dirty="0" smtClean="0"/>
              <a:t>11 </a:t>
            </a:r>
            <a:r>
              <a:rPr lang="nn-NO" dirty="0"/>
              <a:t>mill. til </a:t>
            </a:r>
            <a:r>
              <a:rPr lang="nn-NO" dirty="0" smtClean="0"/>
              <a:t>prosesjonsveg </a:t>
            </a:r>
            <a:r>
              <a:rPr lang="nn-NO" dirty="0" err="1"/>
              <a:t>Frugarden</a:t>
            </a:r>
            <a:r>
              <a:rPr lang="nn-NO" dirty="0"/>
              <a:t> gravplass i 2024 og 2025</a:t>
            </a:r>
          </a:p>
          <a:p>
            <a:pPr lvl="0"/>
            <a:r>
              <a:rPr lang="nn-NO" dirty="0"/>
              <a:t>Det er i planperioden lagt inn 14 mill. kr til rehabilitering av Stord kyrkje, basert på </a:t>
            </a:r>
            <a:r>
              <a:rPr lang="nn-NO" dirty="0" err="1"/>
              <a:t>tilstrandsrapport</a:t>
            </a:r>
            <a:r>
              <a:rPr lang="nn-NO" dirty="0"/>
              <a:t> utarbeida av kyrkjeleg fellesråd. </a:t>
            </a:r>
          </a:p>
          <a:p>
            <a:pPr lvl="0"/>
            <a:r>
              <a:rPr lang="nn-NO" dirty="0"/>
              <a:t>0,5 mill. til regulering/</a:t>
            </a:r>
            <a:r>
              <a:rPr lang="nn-NO" dirty="0" err="1"/>
              <a:t>prosjektering</a:t>
            </a:r>
            <a:r>
              <a:rPr lang="nn-NO" dirty="0"/>
              <a:t> kyrkjelydshus i 2023.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9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b-NO" dirty="0" err="1" smtClean="0"/>
              <a:t>Folkevalde</a:t>
            </a:r>
            <a:r>
              <a:rPr lang="nb-NO" dirty="0" smtClean="0"/>
              <a:t>, politiske </a:t>
            </a:r>
            <a:r>
              <a:rPr lang="nb-NO" dirty="0" err="1" smtClean="0"/>
              <a:t>utval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61057"/>
            <a:ext cx="7772400" cy="4114800"/>
          </a:xfrm>
        </p:spPr>
        <p:txBody>
          <a:bodyPr/>
          <a:lstStyle/>
          <a:p>
            <a:r>
              <a:rPr lang="nn-NO" dirty="0" smtClean="0"/>
              <a:t>Utgifter </a:t>
            </a:r>
            <a:r>
              <a:rPr lang="nn-NO" dirty="0"/>
              <a:t>til politisk arbeid vert vidareført på </a:t>
            </a:r>
            <a:r>
              <a:rPr lang="nn-NO" dirty="0" smtClean="0"/>
              <a:t>2021-nivå</a:t>
            </a:r>
          </a:p>
          <a:p>
            <a:r>
              <a:rPr lang="nn-NO" dirty="0" smtClean="0"/>
              <a:t>Det er sett av kr. </a:t>
            </a:r>
            <a:r>
              <a:rPr lang="nn-NO" dirty="0"/>
              <a:t>300 000 til disposisjon for </a:t>
            </a:r>
            <a:r>
              <a:rPr lang="nn-NO" dirty="0" smtClean="0"/>
              <a:t>formannskapet, løyvinga </a:t>
            </a:r>
            <a:r>
              <a:rPr lang="nn-NO" dirty="0"/>
              <a:t>inkluderer kr 100 000 til </a:t>
            </a:r>
            <a:r>
              <a:rPr lang="nn-NO" dirty="0" smtClean="0"/>
              <a:t>næringsføremål</a:t>
            </a:r>
          </a:p>
          <a:p>
            <a:r>
              <a:rPr lang="nn-NO" dirty="0"/>
              <a:t>Det ligg inne driftstilskot til Attraksjon Sunnhordland i 2022 og 2023. </a:t>
            </a:r>
          </a:p>
          <a:p>
            <a:r>
              <a:rPr lang="nn-NO" dirty="0" smtClean="0"/>
              <a:t>Vekst </a:t>
            </a:r>
            <a:r>
              <a:rPr lang="nn-NO" dirty="0"/>
              <a:t>i løyvinga til kontrollutvalet på 2,5 prosent i </a:t>
            </a:r>
            <a:r>
              <a:rPr lang="nn-NO" dirty="0" smtClean="0"/>
              <a:t>høve til 2021</a:t>
            </a:r>
            <a:r>
              <a:rPr lang="nn-NO" dirty="0"/>
              <a:t>. Den totale ramma for kontrollutvalet er kr 1,109 mill. Kontrollutvalet har i sitt budsjettframlegg for 2022 foreslått ei ramme på kr 1 246 </a:t>
            </a:r>
            <a:r>
              <a:rPr lang="nn-NO" dirty="0" smtClean="0"/>
              <a:t>058</a:t>
            </a:r>
            <a:r>
              <a:rPr lang="nn-NO" dirty="0"/>
              <a:t>  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47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143000"/>
          </a:xfrm>
        </p:spPr>
        <p:txBody>
          <a:bodyPr/>
          <a:lstStyle/>
          <a:p>
            <a:r>
              <a:rPr lang="nb-NO" sz="9600" dirty="0" smtClean="0"/>
              <a:t>Oppvekst og kultur</a:t>
            </a:r>
            <a:endParaRPr lang="nn-NO" sz="9600" dirty="0"/>
          </a:p>
        </p:txBody>
      </p:sp>
    </p:spTree>
    <p:extLst>
      <p:ext uri="{BB962C8B-B14F-4D97-AF65-F5344CB8AC3E}">
        <p14:creationId xmlns:p14="http://schemas.microsoft.com/office/powerpoint/2010/main" val="2794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Barnehage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Det er venta å vera 35 færre barnehagebarn i 2022 enn i </a:t>
            </a:r>
            <a:r>
              <a:rPr lang="nn-NO" dirty="0" smtClean="0"/>
              <a:t>2021</a:t>
            </a:r>
          </a:p>
          <a:p>
            <a:r>
              <a:rPr lang="nn-NO" dirty="0"/>
              <a:t>O</a:t>
            </a:r>
            <a:r>
              <a:rPr lang="nn-NO" dirty="0" smtClean="0"/>
              <a:t>verføringa </a:t>
            </a:r>
            <a:r>
              <a:rPr lang="nn-NO" dirty="0"/>
              <a:t>til private barnehagar </a:t>
            </a:r>
            <a:r>
              <a:rPr lang="nn-NO" dirty="0" smtClean="0"/>
              <a:t>er redusert med </a:t>
            </a:r>
            <a:r>
              <a:rPr lang="nn-NO" dirty="0"/>
              <a:t>1,875 mill. </a:t>
            </a:r>
            <a:r>
              <a:rPr lang="nn-NO" dirty="0" smtClean="0"/>
              <a:t>kr, tilsvarande 20 småbarnsplassar </a:t>
            </a:r>
            <a:endParaRPr lang="nn-NO" dirty="0" smtClean="0"/>
          </a:p>
          <a:p>
            <a:r>
              <a:rPr lang="nb-NO" dirty="0" smtClean="0"/>
              <a:t>Vil </a:t>
            </a:r>
            <a:r>
              <a:rPr lang="nb-NO" dirty="0" err="1" smtClean="0"/>
              <a:t>vurdera</a:t>
            </a:r>
            <a:r>
              <a:rPr lang="nb-NO" dirty="0" smtClean="0"/>
              <a:t> nye barnehage i Sagvåg </a:t>
            </a:r>
            <a:r>
              <a:rPr lang="nb-NO" dirty="0" err="1" smtClean="0"/>
              <a:t>hausten</a:t>
            </a:r>
            <a:r>
              <a:rPr lang="nb-NO" dirty="0" smtClean="0"/>
              <a:t> 2022</a:t>
            </a:r>
            <a:endParaRPr lang="nn-NO" dirty="0"/>
          </a:p>
          <a:p>
            <a:endParaRPr lang="nn-NO" dirty="0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82" y="5085184"/>
            <a:ext cx="9155578" cy="145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95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1414" y="188640"/>
            <a:ext cx="7772400" cy="1143000"/>
          </a:xfrm>
        </p:spPr>
        <p:txBody>
          <a:bodyPr/>
          <a:lstStyle/>
          <a:p>
            <a:r>
              <a:rPr lang="nb-NO" dirty="0" err="1" smtClean="0"/>
              <a:t>Skulen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836" y="1196752"/>
            <a:ext cx="7772400" cy="4114800"/>
          </a:xfrm>
        </p:spPr>
        <p:txBody>
          <a:bodyPr/>
          <a:lstStyle/>
          <a:p>
            <a:r>
              <a:rPr lang="nn-NO" dirty="0"/>
              <a:t>Rådmannen foreslår å redusera driftsbudsjettet </a:t>
            </a:r>
            <a:r>
              <a:rPr lang="nn-NO" dirty="0" smtClean="0"/>
              <a:t>med </a:t>
            </a:r>
            <a:r>
              <a:rPr lang="nn-NO" dirty="0"/>
              <a:t>1,5 mill. kr. </a:t>
            </a:r>
          </a:p>
          <a:p>
            <a:r>
              <a:rPr lang="nn-NO" dirty="0" smtClean="0"/>
              <a:t>Kr 3,3 mil. i </a:t>
            </a:r>
            <a:r>
              <a:rPr lang="nn-NO" dirty="0"/>
              <a:t>2022 til </a:t>
            </a:r>
            <a:r>
              <a:rPr lang="nn-NO" dirty="0" smtClean="0"/>
              <a:t>fullfinansiering av ny </a:t>
            </a:r>
            <a:r>
              <a:rPr lang="nn-NO" dirty="0"/>
              <a:t>gymnastikksal, </a:t>
            </a:r>
            <a:r>
              <a:rPr lang="nn-NO" dirty="0" err="1" smtClean="0"/>
              <a:t>baskethall</a:t>
            </a:r>
            <a:r>
              <a:rPr lang="nn-NO" dirty="0"/>
              <a:t>, ved Langeland </a:t>
            </a:r>
            <a:r>
              <a:rPr lang="nn-NO" dirty="0" smtClean="0"/>
              <a:t>skule</a:t>
            </a:r>
          </a:p>
          <a:p>
            <a:r>
              <a:rPr lang="nn-NO" dirty="0" smtClean="0"/>
              <a:t>Siste </a:t>
            </a:r>
            <a:r>
              <a:rPr lang="nn-NO" dirty="0"/>
              <a:t>del av løyvinga til ny Nysæter ungdomsskule og fleirbrukshall, kr 62,8 mill., ligg også inne i </a:t>
            </a:r>
            <a:r>
              <a:rPr lang="nn-NO" dirty="0" smtClean="0"/>
              <a:t>2022</a:t>
            </a:r>
          </a:p>
          <a:p>
            <a:r>
              <a:rPr lang="nn-NO" dirty="0" smtClean="0"/>
              <a:t>Modulbygg </a:t>
            </a:r>
            <a:r>
              <a:rPr lang="nn-NO" dirty="0"/>
              <a:t>med tre klasserom på Leirvik skule har godkjenning </a:t>
            </a:r>
            <a:r>
              <a:rPr lang="nn-NO" dirty="0" smtClean="0"/>
              <a:t>til </a:t>
            </a:r>
            <a:r>
              <a:rPr lang="nn-NO" dirty="0"/>
              <a:t>2025. Det er lagt inn til saman 85 mill. kr i perioden til m.a. utbetring av ’97-bygget’, </a:t>
            </a:r>
            <a:r>
              <a:rPr lang="nn-NO" dirty="0" err="1"/>
              <a:t>gymsalfløyen</a:t>
            </a:r>
            <a:r>
              <a:rPr lang="nn-NO" dirty="0"/>
              <a:t>, </a:t>
            </a:r>
            <a:r>
              <a:rPr lang="nn-NO" dirty="0" smtClean="0"/>
              <a:t>arbeidsplassar </a:t>
            </a:r>
            <a:r>
              <a:rPr lang="nn-NO" dirty="0"/>
              <a:t>og garderobar.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305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nb-NO" dirty="0" smtClean="0"/>
              <a:t>Eining for kultur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670" y="1124744"/>
            <a:ext cx="7772400" cy="4114800"/>
          </a:xfrm>
        </p:spPr>
        <p:txBody>
          <a:bodyPr/>
          <a:lstStyle/>
          <a:p>
            <a:r>
              <a:rPr lang="nn-NO" dirty="0" smtClean="0"/>
              <a:t>Forstudie </a:t>
            </a:r>
            <a:r>
              <a:rPr lang="nn-NO" dirty="0"/>
              <a:t>for ombygging/opprusting av kulturhuset </a:t>
            </a:r>
            <a:r>
              <a:rPr lang="nn-NO" dirty="0" smtClean="0"/>
              <a:t>vil liggja føre våren 2022</a:t>
            </a:r>
          </a:p>
          <a:p>
            <a:r>
              <a:rPr lang="nn-NO" dirty="0" smtClean="0"/>
              <a:t>3,5 mill. I 2022 til</a:t>
            </a:r>
            <a:r>
              <a:rPr lang="nn-NO" dirty="0"/>
              <a:t> </a:t>
            </a:r>
            <a:r>
              <a:rPr lang="nn-NO" dirty="0" smtClean="0"/>
              <a:t>rehabilitering </a:t>
            </a:r>
            <a:r>
              <a:rPr lang="nn-NO" dirty="0"/>
              <a:t>av symjehallen </a:t>
            </a:r>
            <a:r>
              <a:rPr lang="nn-NO" dirty="0" smtClean="0"/>
              <a:t>på</a:t>
            </a:r>
            <a:r>
              <a:rPr lang="nn-NO" dirty="0"/>
              <a:t> VVS, elkraft og noko </a:t>
            </a:r>
            <a:r>
              <a:rPr lang="nn-NO" dirty="0" err="1"/>
              <a:t>bygningsmessig</a:t>
            </a:r>
            <a:r>
              <a:rPr lang="nn-NO" dirty="0"/>
              <a:t> </a:t>
            </a:r>
            <a:r>
              <a:rPr lang="nn-NO" dirty="0" smtClean="0"/>
              <a:t>arbeid</a:t>
            </a:r>
            <a:endParaRPr lang="nn-NO" dirty="0"/>
          </a:p>
          <a:p>
            <a:r>
              <a:rPr lang="nn-NO" dirty="0" smtClean="0"/>
              <a:t>Arbeidet </a:t>
            </a:r>
            <a:r>
              <a:rPr lang="nn-NO" dirty="0"/>
              <a:t>med ny kulturplan er satt i gang, rullering av kulturminneplan er i avslutningsfasen og </a:t>
            </a:r>
            <a:r>
              <a:rPr lang="nn-NO" dirty="0" smtClean="0"/>
              <a:t>venta </a:t>
            </a:r>
            <a:r>
              <a:rPr lang="nn-NO" dirty="0"/>
              <a:t>ferdig </a:t>
            </a:r>
            <a:r>
              <a:rPr lang="nn-NO" dirty="0" smtClean="0"/>
              <a:t>til sommaren </a:t>
            </a:r>
          </a:p>
          <a:p>
            <a:r>
              <a:rPr lang="nn-NO" dirty="0" smtClean="0"/>
              <a:t>Eining </a:t>
            </a:r>
            <a:r>
              <a:rPr lang="nn-NO" dirty="0"/>
              <a:t>for kultur sitt budsjett er </a:t>
            </a:r>
            <a:r>
              <a:rPr lang="nn-NO" dirty="0" smtClean="0"/>
              <a:t>effektivisert med 0,35 mill. </a:t>
            </a:r>
          </a:p>
          <a:p>
            <a:r>
              <a:rPr lang="nn-NO" dirty="0" smtClean="0"/>
              <a:t>Kulturskulen vidareført om lag som 2021 med tal plassar og betalingssatsar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815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9303" y="260648"/>
            <a:ext cx="7772400" cy="1143000"/>
          </a:xfrm>
        </p:spPr>
        <p:txBody>
          <a:bodyPr/>
          <a:lstStyle/>
          <a:p>
            <a:r>
              <a:rPr lang="nb-NO" dirty="0" smtClean="0"/>
              <a:t>Barnevern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4405" y="1409618"/>
            <a:ext cx="7772400" cy="4114800"/>
          </a:xfrm>
        </p:spPr>
        <p:txBody>
          <a:bodyPr/>
          <a:lstStyle/>
          <a:p>
            <a:r>
              <a:rPr lang="nn-NO" dirty="0"/>
              <a:t>Driftsbudsjettet for barnevernet er vidareført som i 2021, tiltaksbudsjett byggjer på kjende vedtak per august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Gjennom </a:t>
            </a:r>
            <a:r>
              <a:rPr lang="nn-NO" dirty="0"/>
              <a:t>barneverns-/oppvekstreforma får kommunen frå og med 2022 m.a. ansvar for kostnader med barn i fosterheim. Fram til no har kommunen fått desse utgiftene refundert. Frå og med 2022 er refusjonane lagt på </a:t>
            </a:r>
            <a:r>
              <a:rPr lang="nn-NO" dirty="0" smtClean="0"/>
              <a:t>rammetilskotet. KS meiner me burde fått 12 mill</a:t>
            </a:r>
            <a:r>
              <a:rPr lang="nn-NO" dirty="0" smtClean="0"/>
              <a:t>., Stord fekk 9,5 </a:t>
            </a:r>
            <a:r>
              <a:rPr lang="nn-NO" smtClean="0"/>
              <a:t>over ramma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968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Vaksenopplæringa</a:t>
            </a:r>
            <a:r>
              <a:rPr lang="nb-NO" dirty="0" smtClean="0"/>
              <a:t>, Eining for </a:t>
            </a:r>
            <a:r>
              <a:rPr lang="nb-NO" dirty="0" err="1" smtClean="0"/>
              <a:t>førebyggjande</a:t>
            </a:r>
            <a:r>
              <a:rPr lang="nb-NO" dirty="0" smtClean="0"/>
              <a:t> </a:t>
            </a:r>
            <a:r>
              <a:rPr lang="nb-NO" dirty="0" err="1" smtClean="0"/>
              <a:t>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Vaksenopplæringa vert vidareført omlag som i dag. </a:t>
            </a:r>
            <a:endParaRPr lang="nn-NO" dirty="0" smtClean="0"/>
          </a:p>
          <a:p>
            <a:r>
              <a:rPr lang="nn-NO" dirty="0" smtClean="0"/>
              <a:t>Drifta </a:t>
            </a:r>
            <a:r>
              <a:rPr lang="nn-NO" dirty="0"/>
              <a:t>i Eining for førebyggjande tenester </a:t>
            </a:r>
            <a:r>
              <a:rPr lang="nn-NO" dirty="0" smtClean="0"/>
              <a:t>sitt </a:t>
            </a:r>
            <a:r>
              <a:rPr lang="nn-NO" dirty="0"/>
              <a:t>budsjett for 2022 er redusert med 1,2 mill. kr.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052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143000"/>
          </a:xfrm>
        </p:spPr>
        <p:txBody>
          <a:bodyPr/>
          <a:lstStyle/>
          <a:p>
            <a:r>
              <a:rPr lang="nb-NO" sz="9600" dirty="0" smtClean="0"/>
              <a:t>Plan og utvikling</a:t>
            </a:r>
            <a:endParaRPr lang="nn-NO" sz="9600" dirty="0"/>
          </a:p>
        </p:txBody>
      </p:sp>
    </p:spTree>
    <p:extLst>
      <p:ext uri="{BB962C8B-B14F-4D97-AF65-F5344CB8AC3E}">
        <p14:creationId xmlns:p14="http://schemas.microsoft.com/office/powerpoint/2010/main" val="17654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Budsjettforslag 2022-2025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Byggjer</a:t>
            </a:r>
            <a:r>
              <a:rPr lang="nb-NO" dirty="0" smtClean="0"/>
              <a:t> på </a:t>
            </a:r>
            <a:r>
              <a:rPr lang="nb-NO" dirty="0" err="1" smtClean="0"/>
              <a:t>gjeldande</a:t>
            </a:r>
            <a:r>
              <a:rPr lang="nb-NO" dirty="0" smtClean="0"/>
              <a:t> økonomiplan, forslag til statsbudsjett og utviklinga elles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0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Regulering, byggesak, oppmåling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Drifta </a:t>
            </a:r>
            <a:r>
              <a:rPr lang="nb-NO" dirty="0" err="1" smtClean="0"/>
              <a:t>vidareført</a:t>
            </a:r>
            <a:r>
              <a:rPr lang="nb-NO" dirty="0" smtClean="0"/>
              <a:t> på 2021-nivå</a:t>
            </a:r>
          </a:p>
          <a:p>
            <a:r>
              <a:rPr lang="nn-NO" dirty="0"/>
              <a:t>Gebyr for plan- og oppmålingssaker vert auka med 3,2% </a:t>
            </a:r>
            <a:endParaRPr lang="nn-NO" dirty="0" smtClean="0"/>
          </a:p>
          <a:p>
            <a:r>
              <a:rPr lang="nn-NO" dirty="0" smtClean="0"/>
              <a:t>Byggjesaksgebyret </a:t>
            </a:r>
            <a:r>
              <a:rPr lang="nn-NO" dirty="0"/>
              <a:t>vert halde på </a:t>
            </a:r>
            <a:r>
              <a:rPr lang="nn-NO" dirty="0" smtClean="0"/>
              <a:t>2021-nivå</a:t>
            </a:r>
          </a:p>
          <a:p>
            <a:r>
              <a:rPr lang="nb-NO" dirty="0" smtClean="0"/>
              <a:t>Det er sett av 1 mill. til digitalisering av </a:t>
            </a:r>
            <a:r>
              <a:rPr lang="nb-NO" dirty="0" err="1" smtClean="0"/>
              <a:t>byggjesaksarkivet</a:t>
            </a:r>
            <a:endParaRPr lang="nb-NO" dirty="0" smtClean="0"/>
          </a:p>
          <a:p>
            <a:r>
              <a:rPr lang="nb-NO" dirty="0" smtClean="0"/>
              <a:t>Innføring av </a:t>
            </a:r>
            <a:r>
              <a:rPr lang="nb-NO" dirty="0" err="1" smtClean="0"/>
              <a:t>eByggesak</a:t>
            </a:r>
            <a:r>
              <a:rPr lang="nb-NO" dirty="0" smtClean="0"/>
              <a:t> i 2022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893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b-NO" dirty="0" smtClean="0"/>
              <a:t>Vatn og </a:t>
            </a:r>
            <a:r>
              <a:rPr lang="nb-NO" dirty="0" err="1" smtClean="0"/>
              <a:t>avlaup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9244" y="1052736"/>
            <a:ext cx="7772400" cy="4114800"/>
          </a:xfrm>
        </p:spPr>
        <p:txBody>
          <a:bodyPr/>
          <a:lstStyle/>
          <a:p>
            <a:r>
              <a:rPr lang="nn-NO" dirty="0"/>
              <a:t>Investeringsramma for vatn 93 mill., avlaup 101 mill. </a:t>
            </a:r>
          </a:p>
          <a:p>
            <a:r>
              <a:rPr lang="nn-NO" dirty="0" smtClean="0"/>
              <a:t>Store investeringar saman med renteauke gjer at gebyret for avlaup aukar med 20 prosent</a:t>
            </a:r>
          </a:p>
          <a:p>
            <a:r>
              <a:rPr lang="nn-NO" dirty="0" smtClean="0"/>
              <a:t>Avgiftsauke </a:t>
            </a:r>
            <a:r>
              <a:rPr lang="nn-NO" dirty="0"/>
              <a:t>for vatn (4 </a:t>
            </a:r>
            <a:r>
              <a:rPr lang="nn-NO" dirty="0" smtClean="0"/>
              <a:t>prosent</a:t>
            </a:r>
            <a:r>
              <a:rPr lang="nn-NO" dirty="0"/>
              <a:t>)</a:t>
            </a:r>
            <a:r>
              <a:rPr lang="nn-NO" dirty="0" smtClean="0"/>
              <a:t> </a:t>
            </a:r>
            <a:r>
              <a:rPr lang="nn-NO" dirty="0"/>
              <a:t>og </a:t>
            </a:r>
            <a:r>
              <a:rPr lang="nn-NO" dirty="0" err="1"/>
              <a:t>slamtøming</a:t>
            </a:r>
            <a:r>
              <a:rPr lang="nn-NO" dirty="0"/>
              <a:t> (6,6 prosent). Årsgebyra for renovasjon er føreslått justert ned med 2 prosent, tilknytingsgebyra for vatn og avløp vert ikkje auka.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9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Veg, trafikk og parkering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Budsjettet i hovudsak </a:t>
            </a:r>
            <a:r>
              <a:rPr lang="nn-NO" dirty="0"/>
              <a:t>vidareført som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Innanfor </a:t>
            </a:r>
            <a:r>
              <a:rPr lang="nn-NO" dirty="0"/>
              <a:t>investeringsramma </a:t>
            </a:r>
            <a:r>
              <a:rPr lang="nn-NO" dirty="0" smtClean="0"/>
              <a:t>er </a:t>
            </a:r>
            <a:r>
              <a:rPr lang="nn-NO" dirty="0"/>
              <a:t>m.a. prioritert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err="1" smtClean="0"/>
              <a:t>asfaltering</a:t>
            </a:r>
            <a:r>
              <a:rPr lang="nn-NO" dirty="0"/>
              <a:t>, vegutbetring og samarbeidsprosjekt, veglys m.a. for deler av </a:t>
            </a:r>
            <a:r>
              <a:rPr lang="nn-NO" dirty="0" err="1"/>
              <a:t>Vatnadalsvegen</a:t>
            </a:r>
            <a:r>
              <a:rPr lang="nn-NO" dirty="0"/>
              <a:t>, hjartesonar ved skulane, intensivbelyste fotgjengarfelt, stenging av Ådlandsvegen, utbetring av kryss ved Langelandsstølen og forprosjekt fortau </a:t>
            </a:r>
            <a:r>
              <a:rPr lang="nn-NO" dirty="0" err="1"/>
              <a:t>Skyttarhaugsvegen</a:t>
            </a:r>
            <a:r>
              <a:rPr lang="nn-NO" dirty="0"/>
              <a:t>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05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0900" y="188640"/>
            <a:ext cx="7772400" cy="1143000"/>
          </a:xfrm>
        </p:spPr>
        <p:txBody>
          <a:bodyPr/>
          <a:lstStyle/>
          <a:p>
            <a:r>
              <a:rPr lang="nb-NO" dirty="0" smtClean="0"/>
              <a:t>Stord kommunale </a:t>
            </a:r>
            <a:r>
              <a:rPr lang="nb-NO" dirty="0" err="1" smtClean="0"/>
              <a:t>eigedom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6000" y="1331640"/>
            <a:ext cx="7772400" cy="4114800"/>
          </a:xfrm>
        </p:spPr>
        <p:txBody>
          <a:bodyPr/>
          <a:lstStyle/>
          <a:p>
            <a:r>
              <a:rPr lang="nn-NO" dirty="0" smtClean="0"/>
              <a:t>Tiltakspakkane </a:t>
            </a:r>
            <a:r>
              <a:rPr lang="nn-NO" dirty="0"/>
              <a:t>som følgje av pandemien har gjort at ein har fått gjennomført ekstraordinær rehabilitering og vedlikehald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I </a:t>
            </a:r>
            <a:r>
              <a:rPr lang="nn-NO" dirty="0"/>
              <a:t>framlegg til driftsbudsjett for 2022 er bygningsvedlikehaldet redusert med kr 800 </a:t>
            </a:r>
            <a:r>
              <a:rPr lang="nn-NO" dirty="0" smtClean="0"/>
              <a:t>000 </a:t>
            </a:r>
            <a:r>
              <a:rPr lang="nn-NO" dirty="0"/>
              <a:t> </a:t>
            </a:r>
          </a:p>
          <a:p>
            <a:r>
              <a:rPr lang="nn-NO" dirty="0"/>
              <a:t>Budsjettet for reinhald er redusert med kr. 300 000 </a:t>
            </a:r>
            <a:endParaRPr lang="nn-NO" dirty="0" smtClean="0"/>
          </a:p>
          <a:p>
            <a:r>
              <a:rPr lang="nn-NO" dirty="0" smtClean="0"/>
              <a:t>Ein ny driftsoperatør frå oktober for Nysæter skule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04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Idrettsanlegg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Det er lagt inn 35 mill. kr til «ny Rackethall» med ferdigstilling i </a:t>
            </a:r>
            <a:r>
              <a:rPr lang="nn-NO" dirty="0" smtClean="0"/>
              <a:t>2023</a:t>
            </a:r>
          </a:p>
          <a:p>
            <a:r>
              <a:rPr lang="nn-NO" dirty="0" err="1" smtClean="0"/>
              <a:t>Vikahaugane</a:t>
            </a:r>
            <a:r>
              <a:rPr lang="nn-NO" dirty="0"/>
              <a:t> naturgrasbane er lagt inn med kr 5,0 mill. i </a:t>
            </a:r>
            <a:r>
              <a:rPr lang="nn-NO" dirty="0" smtClean="0"/>
              <a:t>2024</a:t>
            </a:r>
          </a:p>
          <a:p>
            <a:r>
              <a:rPr lang="nn-NO" dirty="0" smtClean="0"/>
              <a:t>0,65 mill. til </a:t>
            </a:r>
            <a:r>
              <a:rPr lang="nn-NO" dirty="0"/>
              <a:t>strakstiltak på kunstgrasbanane for å hindra forureining av </a:t>
            </a:r>
            <a:r>
              <a:rPr lang="nn-NO" dirty="0" smtClean="0"/>
              <a:t>granulat</a:t>
            </a:r>
          </a:p>
          <a:p>
            <a:r>
              <a:rPr lang="nn-NO" dirty="0" smtClean="0"/>
              <a:t>Løyving </a:t>
            </a:r>
            <a:r>
              <a:rPr lang="nn-NO" dirty="0"/>
              <a:t>til toalettbygg ved </a:t>
            </a:r>
            <a:r>
              <a:rPr lang="nn-NO" dirty="0" err="1"/>
              <a:t>Åsbanen</a:t>
            </a:r>
            <a:r>
              <a:rPr lang="nn-NO" dirty="0"/>
              <a:t>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66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Stord brann og redning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Dagkasernering </a:t>
            </a:r>
            <a:r>
              <a:rPr lang="nb-NO" dirty="0" err="1" smtClean="0"/>
              <a:t>frå</a:t>
            </a:r>
            <a:r>
              <a:rPr lang="nb-NO" dirty="0" smtClean="0"/>
              <a:t> 1. desember 2022</a:t>
            </a:r>
          </a:p>
          <a:p>
            <a:r>
              <a:rPr lang="nb-NO" dirty="0" err="1"/>
              <a:t>Avviklar</a:t>
            </a:r>
            <a:r>
              <a:rPr lang="nb-NO" dirty="0"/>
              <a:t> Sagvåg brannstasjon </a:t>
            </a:r>
            <a:r>
              <a:rPr lang="nb-NO" dirty="0" err="1"/>
              <a:t>frå</a:t>
            </a:r>
            <a:r>
              <a:rPr lang="nb-NO" dirty="0"/>
              <a:t> same </a:t>
            </a:r>
            <a:r>
              <a:rPr lang="nb-NO" dirty="0" smtClean="0"/>
              <a:t>dag</a:t>
            </a:r>
            <a:br>
              <a:rPr lang="nb-NO" dirty="0" smtClean="0"/>
            </a:br>
            <a:r>
              <a:rPr lang="nb-NO" dirty="0" smtClean="0"/>
              <a:t>- innsparing om lag 1,5 mill. kr</a:t>
            </a:r>
            <a:endParaRPr lang="nb-NO" dirty="0"/>
          </a:p>
          <a:p>
            <a:r>
              <a:rPr lang="nb-NO" dirty="0" err="1"/>
              <a:t>Investera</a:t>
            </a:r>
            <a:r>
              <a:rPr lang="nb-NO" dirty="0"/>
              <a:t> i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n-NO" dirty="0"/>
              <a:t>“first responder» bil for å oppretthalda og styrka beredskapen  </a:t>
            </a:r>
            <a:endParaRPr lang="nb-NO" dirty="0"/>
          </a:p>
          <a:p>
            <a:r>
              <a:rPr lang="nb-NO" dirty="0"/>
              <a:t>Legg ansvar for bilordninga til brannvesenet </a:t>
            </a:r>
          </a:p>
          <a:p>
            <a:r>
              <a:rPr lang="nb-NO" dirty="0"/>
              <a:t>Rehabiliterer </a:t>
            </a:r>
            <a:r>
              <a:rPr lang="nb-NO" dirty="0" smtClean="0"/>
              <a:t>brannstasjonen og legg til rette for dagkasernering, dekkhotell (20 mill.)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33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772400" cy="1143000"/>
          </a:xfrm>
        </p:spPr>
        <p:txBody>
          <a:bodyPr/>
          <a:lstStyle/>
          <a:p>
            <a:r>
              <a:rPr lang="nb-NO" sz="8000" dirty="0" smtClean="0"/>
              <a:t>Rehabilitering, helse og omsorg</a:t>
            </a:r>
            <a:endParaRPr lang="nn-NO" sz="8000" dirty="0"/>
          </a:p>
        </p:txBody>
      </p:sp>
    </p:spTree>
    <p:extLst>
      <p:ext uri="{BB962C8B-B14F-4D97-AF65-F5344CB8AC3E}">
        <p14:creationId xmlns:p14="http://schemas.microsoft.com/office/powerpoint/2010/main" val="37930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Rehabilitering, helse og omsorg, fortsatt satsing på: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Heiltidskultur</a:t>
            </a:r>
            <a:endParaRPr lang="nn-NO" dirty="0" smtClean="0"/>
          </a:p>
          <a:p>
            <a:pPr lvl="0"/>
            <a:r>
              <a:rPr lang="nn-NO" dirty="0" smtClean="0"/>
              <a:t>Velferdsteknologi </a:t>
            </a:r>
          </a:p>
          <a:p>
            <a:pPr lvl="0"/>
            <a:r>
              <a:rPr lang="nn-NO" dirty="0" smtClean="0"/>
              <a:t>Førebyggjande </a:t>
            </a:r>
            <a:r>
              <a:rPr lang="nn-NO" dirty="0"/>
              <a:t>heimebesøk </a:t>
            </a:r>
            <a:endParaRPr lang="nn-NO" dirty="0" smtClean="0"/>
          </a:p>
          <a:p>
            <a:pPr lvl="0"/>
            <a:r>
              <a:rPr lang="nn-NO" dirty="0" err="1" smtClean="0"/>
              <a:t>Frisklivssentralen</a:t>
            </a:r>
            <a:endParaRPr lang="nn-NO" dirty="0" smtClean="0"/>
          </a:p>
          <a:p>
            <a:pPr lvl="0"/>
            <a:r>
              <a:rPr lang="nn-NO" dirty="0" err="1" smtClean="0"/>
              <a:t>Dagrehabilitering</a:t>
            </a:r>
            <a:endParaRPr lang="nn-NO" dirty="0" smtClean="0"/>
          </a:p>
          <a:p>
            <a:pPr lvl="0"/>
            <a:r>
              <a:rPr lang="nn-NO" dirty="0" smtClean="0"/>
              <a:t>Heimerehabilitering</a:t>
            </a:r>
          </a:p>
          <a:p>
            <a:pPr lvl="0"/>
            <a:r>
              <a:rPr lang="nn-NO" dirty="0" smtClean="0"/>
              <a:t>Leiaropplæring</a:t>
            </a:r>
          </a:p>
          <a:p>
            <a:pPr lvl="0"/>
            <a:r>
              <a:rPr lang="nn-NO" dirty="0" smtClean="0"/>
              <a:t>Menn </a:t>
            </a:r>
            <a:r>
              <a:rPr lang="nn-NO" dirty="0"/>
              <a:t>i helse.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719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b-NO" dirty="0" smtClean="0"/>
              <a:t>Heimebaserte </a:t>
            </a:r>
            <a:r>
              <a:rPr lang="nb-NO" dirty="0" err="1" smtClean="0"/>
              <a:t>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114800"/>
          </a:xfrm>
        </p:spPr>
        <p:txBody>
          <a:bodyPr/>
          <a:lstStyle/>
          <a:p>
            <a:r>
              <a:rPr lang="nn-NO" dirty="0"/>
              <a:t>Etterspørselen etter </a:t>
            </a:r>
            <a:r>
              <a:rPr lang="nn-NO" dirty="0" smtClean="0"/>
              <a:t>tenester har</a:t>
            </a:r>
            <a:r>
              <a:rPr lang="nn-NO" dirty="0"/>
              <a:t> auka dei siste åra m.a. som følgje av </a:t>
            </a:r>
            <a:r>
              <a:rPr lang="nn-NO" dirty="0" smtClean="0"/>
              <a:t>få</a:t>
            </a:r>
            <a:r>
              <a:rPr lang="nn-NO" dirty="0"/>
              <a:t> institusjonsplassar og fleire med omfattande </a:t>
            </a:r>
            <a:r>
              <a:rPr lang="nn-NO" dirty="0" smtClean="0"/>
              <a:t>hjelpebehov</a:t>
            </a:r>
            <a:br>
              <a:rPr lang="nn-NO" dirty="0" smtClean="0"/>
            </a:br>
            <a:r>
              <a:rPr lang="nn-NO" dirty="0" smtClean="0"/>
              <a:t>Tenesta likevel</a:t>
            </a:r>
            <a:r>
              <a:rPr lang="nn-NO" dirty="0"/>
              <a:t> redusert med fire årsverk i høve til driftsnivået hausten 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Derfor ein viss risiko knytt </a:t>
            </a:r>
            <a:r>
              <a:rPr lang="nn-NO" dirty="0"/>
              <a:t>til budsjettrammene for </a:t>
            </a:r>
            <a:r>
              <a:rPr lang="nn-NO" dirty="0" smtClean="0"/>
              <a:t>2022</a:t>
            </a:r>
          </a:p>
          <a:p>
            <a:r>
              <a:rPr lang="nn-NO" dirty="0" smtClean="0"/>
              <a:t>Ein </a:t>
            </a:r>
            <a:r>
              <a:rPr lang="nn-NO" dirty="0"/>
              <a:t>vil jobba med tiltak på fleire nivå for å tilpassa tenestenivået til budsjettrammene, gjennom auka bruk av velferdsteknologi, betre samarbeid med fastlegane, organisatoriske grep, samt tett samarbeid med tildelingskontoret.   </a:t>
            </a:r>
          </a:p>
        </p:txBody>
      </p:sp>
    </p:spTree>
    <p:extLst>
      <p:ext uri="{BB962C8B-B14F-4D97-AF65-F5344CB8AC3E}">
        <p14:creationId xmlns:p14="http://schemas.microsoft.com/office/powerpoint/2010/main" val="1259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0793" y="0"/>
            <a:ext cx="7772400" cy="1143000"/>
          </a:xfrm>
        </p:spPr>
        <p:txBody>
          <a:bodyPr/>
          <a:lstStyle/>
          <a:p>
            <a:r>
              <a:rPr lang="nb-NO" dirty="0" smtClean="0"/>
              <a:t>Institusjonsdrift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0793" y="908720"/>
            <a:ext cx="7772400" cy="4114800"/>
          </a:xfrm>
        </p:spPr>
        <p:txBody>
          <a:bodyPr/>
          <a:lstStyle/>
          <a:p>
            <a:r>
              <a:rPr lang="nn-NO" dirty="0" smtClean="0"/>
              <a:t>Driftsbudsjettet for Stord sjukeheim redusert med 2,5 årsverk i forhold til dagens drift</a:t>
            </a:r>
          </a:p>
          <a:p>
            <a:r>
              <a:rPr lang="nn-NO" dirty="0"/>
              <a:t>Forslag om å ta i bruk to nye sjukeheimsplassar første halvår og tre nye andre halvår </a:t>
            </a:r>
            <a:r>
              <a:rPr lang="nn-NO" dirty="0" smtClean="0"/>
              <a:t>2022</a:t>
            </a:r>
          </a:p>
          <a:p>
            <a:r>
              <a:rPr lang="nn-NO" dirty="0" err="1" smtClean="0"/>
              <a:t>Knutsaåsen</a:t>
            </a:r>
            <a:r>
              <a:rPr lang="nn-NO" dirty="0" smtClean="0"/>
              <a:t> </a:t>
            </a:r>
            <a:r>
              <a:rPr lang="nn-NO" dirty="0"/>
              <a:t>styrka 0,7 årsverk og kr. 1,6 mill. på ulike </a:t>
            </a:r>
            <a:r>
              <a:rPr lang="nn-NO" dirty="0" smtClean="0"/>
              <a:t>vikarpostar</a:t>
            </a:r>
            <a:br>
              <a:rPr lang="nn-NO" dirty="0" smtClean="0"/>
            </a:br>
            <a:r>
              <a:rPr lang="nn-NO" dirty="0" smtClean="0"/>
              <a:t>- </a:t>
            </a:r>
            <a:r>
              <a:rPr lang="nn-NO" dirty="0"/>
              <a:t>fortsatt 2,4 færre årsverk i høve til dagens drift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 ein </a:t>
            </a:r>
            <a:r>
              <a:rPr lang="nn-NO" dirty="0"/>
              <a:t>vil i 2022 etablera vikarstab </a:t>
            </a:r>
            <a:r>
              <a:rPr lang="nn-NO" dirty="0" smtClean="0"/>
              <a:t/>
            </a:r>
            <a:br>
              <a:rPr lang="nn-NO" dirty="0" smtClean="0"/>
            </a:b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34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statsbudsjett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 smtClean="0"/>
              <a:t>Handlingsrommet redusert, prisveksten tek </a:t>
            </a:r>
            <a:r>
              <a:rPr lang="nb-NO" sz="2000" dirty="0" err="1" smtClean="0"/>
              <a:t>mykje</a:t>
            </a:r>
            <a:r>
              <a:rPr lang="nb-NO" sz="2000" dirty="0" smtClean="0"/>
              <a:t> av skatteveksten</a:t>
            </a:r>
          </a:p>
          <a:p>
            <a:r>
              <a:rPr lang="nb-NO" sz="2000" dirty="0" smtClean="0"/>
              <a:t>Mindre enn det som reelt sett vart lova i </a:t>
            </a:r>
            <a:r>
              <a:rPr lang="nb-NO" sz="2000" dirty="0" err="1" smtClean="0"/>
              <a:t>RNB</a:t>
            </a:r>
            <a:endParaRPr lang="nb-NO" sz="2000" dirty="0" smtClean="0"/>
          </a:p>
          <a:p>
            <a:r>
              <a:rPr lang="nb-NO" sz="2000" dirty="0" smtClean="0"/>
              <a:t>2020-resultatet </a:t>
            </a:r>
            <a:r>
              <a:rPr lang="nb-NO" sz="2000" dirty="0" err="1" smtClean="0"/>
              <a:t>gjer</a:t>
            </a:r>
            <a:r>
              <a:rPr lang="nb-NO" sz="2000" dirty="0" smtClean="0"/>
              <a:t> at det ser betre ut</a:t>
            </a:r>
          </a:p>
          <a:p>
            <a:r>
              <a:rPr lang="nb-NO" sz="2000" dirty="0" smtClean="0"/>
              <a:t>Uvisse m.o.t. renteutvikling</a:t>
            </a:r>
          </a:p>
          <a:p>
            <a:endParaRPr lang="nn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7819" y="1981200"/>
            <a:ext cx="37107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Rehabilitering av rom på </a:t>
            </a:r>
            <a:r>
              <a:rPr lang="nb-NO" dirty="0" err="1" smtClean="0"/>
              <a:t>Knutsaåsen</a:t>
            </a:r>
            <a:r>
              <a:rPr lang="nb-NO" dirty="0" smtClean="0"/>
              <a:t> og Stord sjukeheim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14 ledige ny-renoverte </a:t>
            </a:r>
            <a:r>
              <a:rPr lang="nb-NO" dirty="0" err="1" smtClean="0"/>
              <a:t>institusjonsplassar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err="1" smtClean="0"/>
              <a:t>Flyttar</a:t>
            </a:r>
            <a:r>
              <a:rPr lang="nb-NO" dirty="0" smtClean="0"/>
              <a:t> </a:t>
            </a:r>
            <a:r>
              <a:rPr lang="nb-NO" dirty="0" err="1" smtClean="0"/>
              <a:t>leigetakarar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avd. 2 på </a:t>
            </a:r>
            <a:r>
              <a:rPr lang="nb-NO" dirty="0" err="1" smtClean="0"/>
              <a:t>Knutsaåsen</a:t>
            </a:r>
            <a:r>
              <a:rPr lang="nb-NO" dirty="0" smtClean="0"/>
              <a:t> til </a:t>
            </a:r>
            <a:r>
              <a:rPr lang="nb-NO" dirty="0" err="1" smtClean="0"/>
              <a:t>dei</a:t>
            </a:r>
            <a:r>
              <a:rPr lang="nb-NO" dirty="0" smtClean="0"/>
              <a:t> ledige romma</a:t>
            </a:r>
          </a:p>
          <a:p>
            <a:r>
              <a:rPr lang="nb-NO" dirty="0" smtClean="0"/>
              <a:t>Rehabiliterer 20 rom </a:t>
            </a:r>
            <a:r>
              <a:rPr lang="nb-NO" dirty="0" err="1" smtClean="0"/>
              <a:t>frå</a:t>
            </a:r>
            <a:r>
              <a:rPr lang="nb-NO" dirty="0" smtClean="0"/>
              <a:t> 1985 på </a:t>
            </a:r>
            <a:r>
              <a:rPr lang="nb-NO" dirty="0" err="1" smtClean="0"/>
              <a:t>Knutsaåsen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(8 mill.) og </a:t>
            </a:r>
            <a:r>
              <a:rPr lang="nb-NO" dirty="0" err="1" smtClean="0"/>
              <a:t>dei</a:t>
            </a:r>
            <a:r>
              <a:rPr lang="nb-NO" dirty="0" smtClean="0"/>
              <a:t> siste 32 romma på sjukeheimen </a:t>
            </a:r>
            <a:r>
              <a:rPr lang="nb-NO" dirty="0"/>
              <a:t>(1,5 mill</a:t>
            </a:r>
            <a:r>
              <a:rPr lang="nb-NO" dirty="0" smtClean="0"/>
              <a:t>.)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97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Eining for aktivitet og rehabilitering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Budsjettet vidareført </a:t>
            </a:r>
            <a:r>
              <a:rPr lang="nn-NO" dirty="0"/>
              <a:t>på omlag same nivå som </a:t>
            </a:r>
            <a:r>
              <a:rPr lang="nn-NO" dirty="0" smtClean="0"/>
              <a:t>2021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88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Eining for </a:t>
            </a:r>
            <a:r>
              <a:rPr lang="nb-NO" dirty="0" err="1" smtClean="0"/>
              <a:t>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Eininga har </a:t>
            </a:r>
            <a:r>
              <a:rPr lang="nn-NO" dirty="0"/>
              <a:t>sju bufellesskap og to einebustader der det vert ytt </a:t>
            </a:r>
            <a:r>
              <a:rPr lang="nn-NO" dirty="0" err="1" smtClean="0"/>
              <a:t>heildøgnsomsorg</a:t>
            </a:r>
            <a:endParaRPr lang="nn-NO" dirty="0" smtClean="0"/>
          </a:p>
          <a:p>
            <a:r>
              <a:rPr lang="nb-NO" dirty="0"/>
              <a:t>60 mill. kr til nytt bufellesskap på Heiane </a:t>
            </a:r>
            <a:r>
              <a:rPr lang="nb-NO" dirty="0" smtClean="0"/>
              <a:t>for </a:t>
            </a:r>
            <a:r>
              <a:rPr lang="nb-NO" dirty="0" err="1" smtClean="0"/>
              <a:t>personar</a:t>
            </a:r>
            <a:r>
              <a:rPr lang="nb-NO" dirty="0" smtClean="0"/>
              <a:t> med utviklingshemming, foreslått </a:t>
            </a:r>
            <a:r>
              <a:rPr lang="nb-NO" dirty="0" err="1" smtClean="0"/>
              <a:t>opning</a:t>
            </a:r>
            <a:r>
              <a:rPr lang="nb-NO" dirty="0" smtClean="0"/>
              <a:t> i 2025</a:t>
            </a:r>
            <a:endParaRPr lang="nb-NO" dirty="0"/>
          </a:p>
          <a:p>
            <a:r>
              <a:rPr lang="nb-NO" dirty="0" err="1"/>
              <a:t>Ikkje</a:t>
            </a:r>
            <a:r>
              <a:rPr lang="nb-NO" dirty="0"/>
              <a:t> funne rom til å følgja opp opptrappingsplan på Sæbø gard (3 mill</a:t>
            </a:r>
            <a:r>
              <a:rPr lang="nb-NO" dirty="0" smtClean="0"/>
              <a:t>.)</a:t>
            </a:r>
          </a:p>
          <a:p>
            <a:r>
              <a:rPr lang="nb-NO" dirty="0" smtClean="0"/>
              <a:t>Styrka budsjettet for å </a:t>
            </a:r>
            <a:r>
              <a:rPr lang="nb-NO" dirty="0" err="1" smtClean="0"/>
              <a:t>finansiera</a:t>
            </a:r>
            <a:r>
              <a:rPr lang="nb-NO" dirty="0" smtClean="0"/>
              <a:t> nye vedtak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3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Tildelingskontoret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Budsjettet </a:t>
            </a:r>
            <a:r>
              <a:rPr lang="nb-NO" dirty="0" err="1" smtClean="0"/>
              <a:t>vidareført</a:t>
            </a:r>
            <a:r>
              <a:rPr lang="nb-NO" dirty="0" smtClean="0"/>
              <a:t> som i år</a:t>
            </a:r>
          </a:p>
          <a:p>
            <a:r>
              <a:rPr lang="nb-NO" dirty="0" smtClean="0"/>
              <a:t>BPA-budsjettet styrka med 3,6 mill. </a:t>
            </a:r>
            <a:endParaRPr lang="nn-NO" dirty="0" smtClean="0"/>
          </a:p>
          <a:p>
            <a:r>
              <a:rPr lang="nn-NO" dirty="0" smtClean="0"/>
              <a:t>Det er budsjettert med kr</a:t>
            </a:r>
            <a:r>
              <a:rPr lang="nn-NO" dirty="0"/>
              <a:t>. 75 mill. i </a:t>
            </a:r>
            <a:r>
              <a:rPr lang="nn-NO" dirty="0" smtClean="0"/>
              <a:t>startlån </a:t>
            </a:r>
            <a:r>
              <a:rPr lang="nn-NO" dirty="0"/>
              <a:t>i </a:t>
            </a:r>
            <a:r>
              <a:rPr lang="nn-NO" dirty="0" smtClean="0"/>
              <a:t>2022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59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Legetenesta</a:t>
            </a:r>
            <a:r>
              <a:rPr lang="nb-NO" dirty="0" smtClean="0"/>
              <a:t>, Sunnhordland interkommunale legevakt (SIL)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Venteliste hos </a:t>
            </a:r>
            <a:r>
              <a:rPr lang="nb-NO" dirty="0" err="1" smtClean="0"/>
              <a:t>fastlegane</a:t>
            </a:r>
            <a:endParaRPr lang="nb-NO" dirty="0" smtClean="0"/>
          </a:p>
          <a:p>
            <a:r>
              <a:rPr lang="nb-NO" dirty="0" smtClean="0"/>
              <a:t>Budsjettert med 5,5 mill. ekstra vikarkostnader</a:t>
            </a:r>
            <a:endParaRPr lang="nb-NO" dirty="0"/>
          </a:p>
          <a:p>
            <a:r>
              <a:rPr lang="nb-NO" dirty="0" smtClean="0"/>
              <a:t>SIL-budsjettet er </a:t>
            </a:r>
            <a:r>
              <a:rPr lang="nb-NO" dirty="0" err="1" smtClean="0"/>
              <a:t>vidareført</a:t>
            </a:r>
            <a:r>
              <a:rPr lang="nb-NO" dirty="0" smtClean="0"/>
              <a:t> på same nivå som i 2021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860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Eining for psykisk helse og rus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Tilbodet</a:t>
            </a:r>
            <a:r>
              <a:rPr lang="nb-NO" dirty="0" smtClean="0"/>
              <a:t> i </a:t>
            </a:r>
            <a:r>
              <a:rPr lang="nb-NO" dirty="0" err="1" smtClean="0"/>
              <a:t>hovudsak</a:t>
            </a:r>
            <a:r>
              <a:rPr lang="nb-NO" dirty="0" smtClean="0"/>
              <a:t> </a:t>
            </a:r>
            <a:r>
              <a:rPr lang="nb-NO" dirty="0" err="1" smtClean="0"/>
              <a:t>vidareført</a:t>
            </a:r>
            <a:r>
              <a:rPr lang="nb-NO" dirty="0" smtClean="0"/>
              <a:t> på 2021-nivå</a:t>
            </a:r>
          </a:p>
          <a:p>
            <a:r>
              <a:rPr lang="nb-NO" dirty="0" smtClean="0"/>
              <a:t>Budsjettet redusert med 1 mill./1,5 årsverk</a:t>
            </a:r>
          </a:p>
          <a:p>
            <a:r>
              <a:rPr lang="nb-NO" dirty="0" err="1" smtClean="0"/>
              <a:t>Ikkje</a:t>
            </a:r>
            <a:r>
              <a:rPr lang="nb-NO" dirty="0" smtClean="0"/>
              <a:t> funne rom for å oppretta </a:t>
            </a:r>
            <a:r>
              <a:rPr lang="nb-NO" dirty="0" err="1" smtClean="0"/>
              <a:t>døgntilbod</a:t>
            </a:r>
            <a:r>
              <a:rPr lang="nb-NO" dirty="0" smtClean="0"/>
              <a:t> for </a:t>
            </a:r>
            <a:r>
              <a:rPr lang="nb-NO" dirty="0" err="1" smtClean="0"/>
              <a:t>personar</a:t>
            </a:r>
            <a:r>
              <a:rPr lang="nb-NO" dirty="0" smtClean="0"/>
              <a:t> med ROP-liding (</a:t>
            </a:r>
            <a:r>
              <a:rPr lang="nb-NO" dirty="0" err="1" smtClean="0"/>
              <a:t>Åkervikåsen</a:t>
            </a:r>
            <a:r>
              <a:rPr lang="nb-NO" dirty="0" smtClean="0"/>
              <a:t>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9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NAV kommune, </a:t>
            </a:r>
            <a:r>
              <a:rPr lang="nb-NO" dirty="0" err="1" smtClean="0"/>
              <a:t>flyktningetenesta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Det er budsjettert med 3,25 mill. mindre til økonomisk </a:t>
            </a:r>
            <a:r>
              <a:rPr lang="nn-NO" dirty="0"/>
              <a:t>sosialhjelp og </a:t>
            </a:r>
            <a:r>
              <a:rPr lang="nn-NO" dirty="0" smtClean="0"/>
              <a:t>kvalifiseringsstønad, i samsvar med utviklinga dei to siste åra</a:t>
            </a:r>
          </a:p>
          <a:p>
            <a:r>
              <a:rPr lang="nn-NO" dirty="0" smtClean="0"/>
              <a:t>Det er lagt opp til at ein buset </a:t>
            </a:r>
            <a:r>
              <a:rPr lang="nn-NO" dirty="0"/>
              <a:t>19 flyktningar i </a:t>
            </a:r>
            <a:r>
              <a:rPr lang="nn-NO" dirty="0" smtClean="0"/>
              <a:t>2022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567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772400" cy="1143000"/>
          </a:xfrm>
        </p:spPr>
        <p:txBody>
          <a:bodyPr/>
          <a:lstStyle/>
          <a:p>
            <a:r>
              <a:rPr lang="nb-NO" sz="9600" dirty="0" smtClean="0"/>
              <a:t>Økonomiplan 2022-2025</a:t>
            </a:r>
            <a:endParaRPr lang="nn-NO" sz="9600" dirty="0"/>
          </a:p>
        </p:txBody>
      </p:sp>
    </p:spTree>
    <p:extLst>
      <p:ext uri="{BB962C8B-B14F-4D97-AF65-F5344CB8AC3E}">
        <p14:creationId xmlns:p14="http://schemas.microsoft.com/office/powerpoint/2010/main" val="20228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Økonomiplan 2022-2025, saldering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746847"/>
            <a:ext cx="7772400" cy="4114800"/>
          </a:xfrm>
        </p:spPr>
        <p:txBody>
          <a:bodyPr/>
          <a:lstStyle/>
          <a:p>
            <a:r>
              <a:rPr lang="nn-NO" dirty="0" smtClean="0"/>
              <a:t>Lagt grunn </a:t>
            </a:r>
            <a:r>
              <a:rPr lang="nn-NO" dirty="0"/>
              <a:t>ein moderat vekst i frie inntekter (skatt og rammetilskot) samla på </a:t>
            </a:r>
            <a:r>
              <a:rPr lang="nn-NO" dirty="0" smtClean="0"/>
              <a:t>2,9, </a:t>
            </a:r>
            <a:r>
              <a:rPr lang="nn-NO" dirty="0"/>
              <a:t>1,6 og </a:t>
            </a:r>
            <a:r>
              <a:rPr lang="nn-NO" dirty="0" smtClean="0"/>
              <a:t>0,3 prosent for åra 2023-2025</a:t>
            </a:r>
          </a:p>
          <a:p>
            <a:r>
              <a:rPr lang="nn-NO" dirty="0" smtClean="0"/>
              <a:t>KS sin prognosemodell utvikling i demografikostnader (utgiftsutjamning)</a:t>
            </a:r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2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Demografisk utvikling</a:t>
            </a:r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2600"/>
            <a:ext cx="7562697" cy="4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Frie inntekter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Anslag for skatt på inntekt og formue byggjer på skatteinngang i 2021 og Solberg-regjeringa sitt framlegg til statsbudsjett. </a:t>
            </a:r>
            <a:endParaRPr lang="nn-NO" dirty="0" smtClean="0"/>
          </a:p>
          <a:p>
            <a:r>
              <a:rPr lang="nn-NO" dirty="0" smtClean="0"/>
              <a:t>KS</a:t>
            </a:r>
            <a:r>
              <a:rPr lang="nn-NO" dirty="0"/>
              <a:t>’ prognosemodell er lagt til grunn for budsjettering av rammetilskot. </a:t>
            </a:r>
          </a:p>
        </p:txBody>
      </p:sp>
    </p:spTree>
    <p:extLst>
      <p:ext uri="{BB962C8B-B14F-4D97-AF65-F5344CB8AC3E}">
        <p14:creationId xmlns:p14="http://schemas.microsoft.com/office/powerpoint/2010/main" val="30468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Demografiutgifter</a:t>
            </a:r>
            <a:endParaRPr lang="nn-NO" dirty="0"/>
          </a:p>
        </p:txBody>
      </p:sp>
      <p:sp>
        <p:nvSpPr>
          <p:cNvPr id="3" name="AutoShape 2" descr="data:image/png;base64,iVBORw0KGgoAAAANSUhEUgAAAlgAAAFSCAYAAAAuFaEnAAAAAXNSR0IArs4c6QAAAARnQU1BAACxjwv8YQUAAAAJcEhZcwAADsMAAA7DAcdvqGQAAJd9SURBVHhe7Z0HYBzF9f+fdE1dtootN7l3bAzGGFNsML0kQAIBAgmmk0AC/EJCSSAk/EkgQAg9CS0xCaGEDsZAjG0w2GADtnEvuNuyVawunXSn+8/37c5p73R3ks6n0531PmbY3dm9083O7sx33ryZSfEpSBAEQRAEQYgZqeZWEARBEARBiBEisARBEARBEGKMCCxBEARBEIQYIwJLEARBEAQhxojAEgRBEARBiDEisARBEARBEGJM2GkavF4vvfrqq/Tee+/RI488QtnZ2RyPyxG/dOlSPh49ejRdcskl5HQ6qbS0lJ599lnavn07FRQUcPzIkSP5OkEQBEEQhJ5CWAvW448/zqIpJSXFjDFYtmwZrVq1iu6++2764x//SHV1dTR37lw+98wzz9CkSZPo0UcfpfPOO4+eeOIJFmqCIAiCIAg9ibAC65xzzuEQzO7du2nEiBEsvlJTU2ns2LG0a9cuqq6upm3bttFJJ53E8RMmTKDc3FzauHGj+UlBEARBEISeQViBVVxcbO4FMmbMGFqzZg3V1NRQc3MzrVy5ksaPH0979+7lbkGbzWZeSdS3b18qKSkxjwRBEARBEHoGnXZyh88VRNZNN91E119/PYuso48+mpqamsjhcJhXGcDKhXhBEARBEISeRKcF1vz589mZHT5aTz75JA0cOJD+9a9/kcvlIrfbbV5lgGPEh2LJkiX00EMP+cN///tf84wgCIIgCEJy02mB9c0339ARRxzBwgm+VlOnTuUuQ3QHlpWVBVis4JM1YMAA8yiQo446iq1gOuzYscM8IwiCIAiCkNx0WmBBMMHvSo8OXLFiBVuxMI3D8OHDeURhS0sLW6iwHTZsGF8nCIIgCILQUwg5D1ZtbS1blYDH4yG73c77Dz74IPtVPf/88/7RgUVFRTRr1izKy8tjC9bTTz/N1qjCwkKOHzJkCF/XHugm1H9TEARBEAQhmQk70Wi8EYElCIIgCMLBQqe7CAVBEARBEITIiMASBEEQBEGIMSKwBEEQBEEQYowILEEQBEEQhBgjAksQBEEQhIMGX0MlNe9cQU0bF/IWx92BCCxBEARBEA4KmrZ+TrXzH6bGlW+Qe+MC3uIYYiveiMASBEEQBCHpadqyhNxr5hLZXeQcMpWcI2eQY8ChfA5iCyGeiMASBEEQBCG58TQqAbWQxVXWcdeSa9xp5Bp5PKUdeg5lHnsNXwIrVjy7C0VgCYIgCIKQ1HirSlhk2fOHUEp6LzPWIDWnyG/J8pRv5W08EIElCIIgCELC43PXkrdyF3n2rKGmLYu5O7Dhy5eobtHfqWHZf/gaiKlQpGQYoqsljhYsWSpHEARBEHo6nkbyVu8lb/lWFim2nL5tLEFdTUttGfkaqqilUYWGau7Oa8GxCr6G/eZVoUlRAWLGljeYMo6axXFW6pf8k7wVWyl98gVk7zvGjO1aRGAJgiAIQg/Gs3cdNax4k0WWFfgwwVE8FsD6ZAglQ0Dx1i+eVGiuN6+MgD2NUtNzOaSY29Q0tZ/Ri1IdaVT76dMqDW7KmHop2fKHmB8iat65nBpXqvSZ/lnxEo4isARBEAShhwKLVf3n/+T91Oy+ZC8aQy3VJUp0rec4CCwIrfZg6xNbnlpFk2GJUvv1ka1PGhZNSjClKgGkBZRfSGX0Vj/Qbl4ZGhaKX77E+7a8Ieozvcir0oL0ANfYU8k59CjejwcisARBEAShh4I5otAVFyykrMIr85irCFIhptYnFlKtAiolLce88MAwrHFvsCXLj91F6YeeE7euQY0ILEEQBEHogcCyU7fob2y5yjzuWjO2FTiRY+LOjgCBZAimXmqrgjoOsD7ZHOaV8QECEQ7t+C3W7sJ4IgJLEARBEHog2koVzjEcE3Py3FGpNrJl5JsCKtDyxD5Qaiu0RaZpEARBEIQehGffBnb6blj2ohkTmbTRJ1Hm9J9Q+pQfUtohZ5Jz+LHk6D+BbL2LRVxFIKzA8nq99PLLL9Nll11GNTU1ZqzB2rVr6bbbbqNrr72WLU/19Ub/a2lpKd1333103XXX0W9/+1vauHEjxwuCIAiC0H20VO8l94YFVPP+H3jOKIys83nd5EtJIW/FNrZmBeBppKYtRvcgJu8UOk9YgfX444+T0+mkFHXzrdTV1dFf//pXuvTSS+nRRx+lPn360OefG5nwzDPP0KRJkzj+vPPOoyeeeIKFmiAIgiAI8aWlag+518+jugWPUt2iv1LTpoVE3mZKcWaQY9DhlDHlEso88sd8LboKMQIPXYKwbtV89DCLLDi/h5u8U4hMWIF1zjnncAjmq6++orFjx9KYMWPI4XDQxRdfTCeccAJVV1fTtm3b6KSTTqLU1FSaMGEC5ebmihVLEARBEOKEt3Inudd+wKMD6z79OzVtXkQt9RWUmtWHRwlmTP0xZZ30S0qb8B2yFQ5nB3BMvomRdhiBB78rWLe0uOrIFA1CaMIKrOLiYnMvkB07dlBmZibdf//99Mtf/pKeeuopamhooL1791JBQQHZbDbzSqK+fftSSYkx/4QgCIIgCLHHW7GdR/zVfvQQ1X/2DC8jg6kXUrOVqBp1AmXO+Bn7UEEw2fKHmp9qBdMXZM+8kSfoxDUQXFkn3CDi6gDptJM7/K1WrVpFV1xxBf3hD38gt9tNr732GjU1NbFFywq6GBEvCIIgCELs8JZvocZV71LtvAepfslzPJ2Cr7Gap1xwjZpJWcf/nDKPU6JqxHRKzcwzPxUBexpbsyCqILjivUxOLNlU0kALVlfSy4v38RbH3UGnBVZ6ejr7WeXl5bGgOuWUU9jp3eVysdiygmPEh2LJkiXsIK9DsK+XIAiCIAiteEs3U+M3b1Pth/dT/eezqXn7Ml6CBj5SrtEnmqLqWiWqjqMUzD3VA3l/eQW9tayMvtpSQzvL3bzF8ZsquJvjOytVpwVWYWEhO7pbQbcgugPLysoCLFbwyRowYIB5FMhRRx3F817pkCDTcQmCIAhCwsBTKqx4g2o+uI/ql/6Lmnd8xTOnp+b0M0TVCTdQ5rHX8NQJPVVUaRZvqKLVO+soO91Gx4/vRedP68Nbpz2FNpc00GfqfDzptMCaOnUqLV++nH2xMELwf//7H40bN46ys7Np+PDhNHfuXGppaWELFbbDhg0zPykIgiAIQkRaPOQpWUcNy19ToupeY0qFXSvY6Tw1tz+5xpykRNWNSlRdbYiqJO7KiyXVDV4lsKpZTP14ej86fGg2Dcp38fbHM/px/NdbamhfdbP5ia4n5EzutbW1/lnVPR4P2e3GAosPPvgg5eTk0IoVK2j27NnU3NzM4mrWrFmUlpbGFqynn36axRcsXYgfMqRj82fITO6CIAhCj8TbzJaq5j1ryFO6kY81qbkDyNFvnArjZVLPCMDPCl2Bw/um09lTCszYVuYur6A1O+vo1EPzaPygTDO2a5GlcgRBEAQh3nibqHnvevKwqNrEliuNrddAsmtRFaNFkA9m6txeWrCmktbvqqfDhmbTCePbWvXQfQgL17RROSrER6iKwBIEQRCEKMDs5x4lkrzVJZTiMEbhOQceyiPyQuJxU3PJWlNUBc4Raes1yBBV/ZWocmWbsUI4dpS7aeu+Bvp2XyOV18Dih4FyPirMcdCPpredGPX5j0uotLqZ/bLQdRgPRGAJgiAIQidxr3mfmrYuMY9awYi+9Iln+2c/9zU3kEeJKnT/ecs2c5wGa/kZlqpxIqraobbRS1uUmNqiRNW20kZq9gZKl+ICF1XUevg6OLbD90qDqRowmhDO7/DPcjniM2uBCCxBEARB6ARNW5aQe+37PPu5c+hRZM8zfI0xAzoc0jHBp7P4CLZWYb4qK4aoGm+KqiwzVggFrFQQVBBWhpWqlV6ZdhpSmEZD+qRTcb6L7LYUdmB/+bO91OTxkcueQoW5TiqtaiK3OgbxtF4BEViCIAiC0AkwZQJG9WHGc0zKaaXhyxe529CKLW8w+1PBWpXijI+DdTJS0wArlSGotpcFWqkcSkAVF0BQpdEwJapgjQoFRhO+ubSUuwM16DY8dVI+9VHbeCICSxAEQRA6CJagwTp/GNGH6RKCgRULiyWnpGWTa8R0sheNFVEVge1l2krVwF18ViCMtJUqGssTLGB9cpxx6xIMRgSWIAiCIISgpWYftdSVUUttOXlrS9W2jHxq62vxsFUq46hZ5pWtYMHkhi9fInvf0ZQ++UIzVtDASvWtElNbQ1ip0pypNLggjYb2QUindHWczIjAEgRBEHouzY1+8WSIqTI+9tXvNy8ID2ZRD57oE4suY11ALJosiyUbQEhpB/VgK1X/3k62UMFSVdTLacYeHIjAEgRBEA560LXnhYjSwRRTvqbApd+sYGRfalahCgVkUwHb1MwCalz9LvtZYaRgxuQL/CIL0zbUf/mS2vNR1nHX9thZ1uEH9e1eWKkaaHu5mzwWK1V2mo0Gw0JVmE6DlajCDOsHKyKwBEEQhLgBodO8cwW1qG2KPY1FigNzR8WCFo8STeUsnvxWKRZT5QETeQajRZQWUFpMkS2MRcXTSHWL/0EtNXv5EEIK6dKkTTxbpWmSeZQ8YBReU3ML7w/spM8Tpk7QVqr9dZZJU1PxXWmmL1Ua5WfF19G8OxGBJQiCIMQFdgBf8z4LFCvBc0e1B6xOVkuUtkxZRU4blJizWYWUKaZSM/PMCzqJSoN7wwJqUmnCBKIgNbsvpY07jSccTSYgrN5fXh4w8g7THGDk3YiidDMmkKp6PeKvgZ3JrVaq3phCoU86+1JBqNlTD14rVSREYAmCIAhdDnefff5P3ocDOKY38DU38mSdvoYqFleZx17D5zUtdRX+rjwdYJkKFmhWYE2CeGIrFASUKaa6ciQfhF2ydgdCXP3r4xLex9QHuel2cnta/GLLOmnnVtNKha4/q5UK3Xw8hUJhGg3tm87dgIIILEEQBCEO1C36G7VUl7R1/rZ0t9kLhvHknYaYUkIqHKl2JZ7ylXAqDPCNSs3K53NCx9FLyIwbmEmnTWq15q3eUUfvr6ggeypRUe80KtnvJk9Lq1zok4spFNK5229gXvwm70wmRGAJgiAIXU7NnN/xNvuM3/LWip7aIJgUZwaLKG2J0mKqpzqPxxptvYLl6qoT+5uxrcxdXkFrdtapjCBKU0oLTunoMsRUCphSQYiM3CFBEASha/A28fp77jVz+DCcjxWc3XmblkNpE75LGUdfQdmn3EJZJ/2S55pKm3AWL0ljKxwh4ioGoHtv894GWrm1lo/RLRgKWKnAqH4Z9NNTB9CZh+fT6P4ZIq46iNwlQRAEISbohY3daz+guk+fopr3/0j1X/yLmrYu5fPoIgzlP4URhcBRNJYcgw4jW6+B7JQuHBiNzS3sgL5cCamPVu2nlz/bR39+Zwc9N38Pvbm0jFZuDz9FBXCbIwrzs6TbNRqki1AQBEGICp+7hjzlW8lbsY0DfKeCSc3qQ7b8weSrqyBP2WaevgDTGGjgIF635J+8zZh6adKNwEsEIKTKqpuprKaZF0UurzW2DU2GQLKCaRMwVUJBjlMFB322vopHAF4yvajNWn1Pz9vNc1qFOie0jwgsQRAEoUNgPiktpjwqYPRfMKm5A8ieV8xLydghluymA7SnkWo/+St/hkf6mV193oqtvHUOmUqucafxvhAaq5CqUCJKC6pQQgqkOVIpP1uJKRWwRQhe029TSQO9tayMp2UYPyiLXOozYPWOWhZXhw3NphPGS7dsNIQVWF6vl1599VV677336JFHHqHsbGOYppU33niD5s+fTw8//DAfl5aW0rPPPkvbt2+ngoICuuSSS2jkyJF8rj1EYAmCICQW6NKDkDJE1fa2s56n2snWa4AhplSwKWEVcRSfElkNK97gWdD9KAGGUYXwsUo24CS+WQmUHeWN7MdUmOvwT2lwIGghpS1R7QkpLGYMq5Qhppx+UZXh6pgX0FdbatiS1eQJlAMQV0ePyu22xZKTnbACC6KquLiY3nrrLRZQwQKrpKSE4+vr6/0C695776XDDjuMTj75ZFq9ejWLrQceeIBstvbnxBCBJQiC0L149+/wW6ewryfQ9KPEkK33IFNMqaD2owXzYqU4jJnck5HFG6pVaGvBK8xx0NlTCiknvf16r7NCCvNNaUsUW6VMUZUVg3mnYK3aVFLv97saXpQh3YIHSFiBBSsUBNbll18eUmDdd999dMIJJ9C///1vPl9dXU233HILPfbYY35Bddddd9GFF15IY8aM4eNIiMASBEGII95mFlF+C1XlLgpeTgaTc8IqpS1UySqGYo3uVgOw8mDqgup6D88dtbPCzSLrR9Nb7xULKVM86YDjcELKYTOElLVrD0Em8Ewu2vXBCiWwPv30U1qzZg2Lp9/85jd8fuPGjTR79my6++67zauInnzySRo7diwdf3z7K4qLwBIEQQgPiyCMwlNEJXaaG/1iCtuWqt3miVZS0nPJ3nswO6XbehfznFNCWx6fu5PcHh9994iCNkvJYKQeRBZmNkf1GklI2SGk/F17rVvMSyUkP52epqG2tpbefvttuuCCC8wYg6amJnI4As2JTqeT4wVBEITogB8UZkGvX/IPcq+ZywHHPDFniCkPND53LXl2r6LGVe9S3cdPUM2H96nPvEhNWxb7xRUm8HQMmkxph55LWSf+H2WdcCOlTTpXxR0u4ioM6EqDuIIICrVO3/hBxpI828oaeYoEiCuM3EN329gBGXTsmFw658hCumJmP/r56QPp4uP68gzqRwzP5rX7RFwdPHRaYL300kt0+umnU05Ojhlj4HK5yO0O7K/HMeJDsWTJErZa6ZCSIk50giAIASgBhSkMILKwkDCWmXEMOJR9oTD7Oc5psG5f846vqXHFG1Q7/2GqnfcgNSx/lZq3L/MvO5Oa049H66Uf/gPKOvlXlDnjOp7E0zFgIqW4Dtw5+2AFIunbfY3sCP7Ol+UcF25yzpwMIz4/005nTymgy0/oRzecMYinOjj9sHw6ckQODVNCKte8Tjh46XQX4fXXX+/3scJHYdHCudtuu41++9vf0qOPPsqWKwCfrKuuuopGjBjBx5GQLkJBEIRAIJaad60IuX6fnvIgNbuIfE21bLEKBk7oASP8bEbZLIQHI+n27HfT3qomtW3ibW2j1zwbyHWnDmwzwm7+6kr6eksNTRuVo0KuGSv0RDptwYITOwQXwj333MPiCvtFRUU0fPhwmjt3LrW0tLCFCtthw4aZnxQEQRA6Q7M5nUGAuAL2NEoz54xqqSkxxJXNQbb8YeQadQJP2Ik1/zKmXU6u0SfyEjMirtqCCTZ3Vbjpy29r6N2vyunZj/bQY3N30qufl9KidVW8nAzEFbr4+vVy0qQhWdydp+eSenNZKbmbW20U6BJcs8MQuphTSujZhLRgwSqlrUkej4fsdsOU+eCDDwZ0DdbU1Pid3EFZWRk9/fTTtGPHDiosLKRZs2bRkCEdm5VXLFiCIAiBRFogGTOfoyuQHGmUMeUSno9KiAysUSWVrQGj+UKBUYBFSlAV9XJR31ynf00+DUTVU/N2+eeNGqgEF0YRwj8LHD++V0zmwxKSm3a7COOFCCxBEATDqb25ZC2v6eetLSV0QGHh4+C1+eCDBUd3dAFiQWQhEIzeg4jaa4opiKtQ5GXZWURBTEFU9evdMUsfRNbc5eVs5dJgnqrTJuWHdH4Xeh4isARBELoZzEHlKVlDzXvWkq9hvxmrQOmsFJZzyFHkGneqEQfYB+tvbMVyjT01KWdBh7XHZU+NySzh++s8fiFVooTUPhXQ/RcMJv/UQqovW6icPOfUgYKuQTitd2RyUaHnIAJLEAShG+D5qErWsrXK11htxipSHWTvM4IcRePInl9MNQufUILKzfNeOfqOoRYlqppL1rHIwsjCzOOuNT+Y+MDqg9nPsTSLBqLk+PG9O2z1qVHCDCLKEFRu3mLahGAyXRBTrUIKAWvzCUK8EIElCIIQJ7xlm9lKhe69gHX97C4lqkYZokqJK+t6frBS1S97kVpq9tIeXz9ypjRRPpWTve9oSj/0nDZdh4kKxNXLi/dSabXh9wQ/p6p6j9+PKdSoO8yAjpF8Rlefm7f1ISbthHDyC6lcQ1TFYvkYQTgQRGAJgiB0IZ59G8izZ40xItAyMWiKI12JpDFk7zeW7IXhF8UPZfUBECMQJcmCnr5g3MBMOmF8b3/XILrX3lxaykLrpIn55G7ysIUKYgrWqmDQpWf4TLVap2ROKSEREYElCIIQS7zN5CndaFiqlLgib6tzdYori+xFY8mhgi1/qBkbmec/LmGrDxyo++Q4ye1p8VuBxiuxcuqkPN5PdPTyMqHmjsIafu+vqNAuZwHA6RyCCmIKWywlIwjJgAgsQRCEA8XjZgsVfKo8pZsCFk3G+n4QVPaicTzxZ2eA5Wrxhmoa3jedR6eFsvqEWg+vM6AbDg7hzSoEbkPHe1R8yGtbiJrV/4Lj1X/qJqjfraqa4EWQNUjPK4v3sXVq9IAMFpJaWAlCsiICSxAEIQp8zQ1KUK2j5pI15IWospCamW9aqsZRam4/M7bzPD1vN4+2i2T1wQLBY5Qo8SixFSB4tNBpUVs+11YwxQtM1Amh5bKn0HWnDTRjW9ECC0ISy8sIwsGACCxBEIQOwgsomyP/vOVbzFgDjOgzLFVj1X4fM/bA+PM7O3j7f2e1tXztq26mf31covZCdax1HFiNEOy8TTW2SgjZU0PE41ids8a37oe41tyCp5RYhE/V+dP6+GdC18xdXkFrdtbJBJ3CQYUILEEQhAhgvT9YqXjiz/2G4NGk5vZnK5Wj3zhKyehtxkYPHNq3lzfS9tJG2lbWSJV1RldjKIGlrT5ZLhuNHZihxExbYcPBruKVWAo8F5v5pzqD/r2wYh1/SG//YsmwxK1W4io73UY/nt4v7r9LELoKEViCIAhB+Or3U/Oe1SqsoZbqPWasga13MdmVoIK1KiXtwEbxoftulxIe25WYgqDaVxW4dAukBgroUw/No/GDMjlO87ISKzvVZ5NpUWGMhFywutI8agXi6uwphdQnRxzYhYMHEViCIByUYK6ppi2fk7diKx/b8oaQc+hUnhohFC01+wxL1Z611FK7z4w1wCLKDkynAFHlDBQ6nQXTD0BMwUoFq44VWypR/94uKi5Mo+L8NLLZUsxuQOKuM3StVTV42OqDkYTJaPVB1+bmknraUeZWvzuVBhW4aPzALLFcCQcdIrAEQTjocG9cQE0bF5pHgThHziDXyON5v6VqN/tTYZ6qlvoKjtNg4k92VIcgc0Q/mef+Wo8hqFTYoULwrOP9ejmVyFCCikOgbxLYVNLAa97pCTk1YvURhMRGBJYgCAcV3vKtVP/5P3l6hPSJ55Atf4g/vmHlG+xTBb8pT+Uu8jVW8TnGukRN31FEtuimCMBM49tKW/2oahsDJ8vEPE5aTEFYaSfwSMA3a/XOWu5ChNUnN8MmVh9BSHBEYAmCcFBRv+QfvM5f+uQL2nQHotuw4cuXzCNFhCVqOgqmO4B1anuZm0VVeW2gH1WvDDt3g0FUDVYhzSnr4QlCT0AEliAIBwceN3lry5TA+idRSzNln/Fb80QgNXN+R74UG2UccSHZC5WoioKdFYaYgrDavb91pnaARYZhnWIrVWEaZcuaeILQIxGBJQhC8tDioZa6cjNUGNtaFerLyddUz5egQEPHWdYJN1BKei+O02Dh5Nr5D3P3YdYJN5qx7QOHch7pp0QVxBUm6tRgoeGB+aagUiEvS9bFEwRBBJYgCAlIGxFlBl9jtXlFaFIzC5TQquNZ1t1DT6JVLeNpX7VhYcLyK4ekribXlv+Rve9oSp98IceHAhNiQkxp5/SGJqz3YoB5pAbmtQqqPrniZC4IQltEYAmCEAD8l7zVJUTNjewgbssbbJ6JLXA2DxZSXoiooNF8wcAqhaVojJBHNnNfT/TZon771598RIt9R1ETBYofJzXTtJQldNhxMyk1p3VNPKzHp32oIKqq6lvXEgQD/ILKxfuCIAjtEVZgeb1eevXVV+m9996jRx55hLKzW5cvePPNN2nBggXU3NxMEydOpEsvvZRcLheVlpbSs88+S9u3b6eCggK65JJLaOTIkeanIiMCSxC6GU8j1S97yT9vlAZCJH3i2QGCpKPAmsQCirvxrF16SkRZFkQOJsWVZRFRhpDibVaheUV49BIyTnsKHT06lwpzjNGApdVN9Nn6Kp7u4KLj+lJTE0RV6Ak+sciw9qOCoILVShAEoTOEFVgQVcXFxfTWW2/Rww8/7BdYS5cuZeF16623Unp6Ol83atQoOvvss+nee++lww47jE4++WRavXo1i60HHniAbLb2nTxFYAlC91K36G9s/YF/kmPgJI7D1AawaJE9jbJn3sDbNniblGgq81ugrN16cDwPi/ouW5ZVRLUGskXf7fbm0jLavLch5OzneoHk4OX74Delu/wwdQKWcxEEQTgQwgosWKEgsC6//PIAgbVlyxa2XEFUgffff5+2bt1KF110Ed1yyy302GOP+QXVXXfdRRdeeCGNGRN65mQrIrAEofto2rKE3Gvfp329j6QvaTKVVjXxhJhw3p6Yto0G7JljTGeghJchnlpFFKxUYVFCKTVDW59UyDC36jjFkW5eFD34jY1NXvaRcje38PajVRXU2Oyj604d2GaeKMwn9fj7OylFRR+ixJcWVBkydYIgCDGmXR+sYIEVDITRpEmTaODAgTR79my6++67zTNETz75JI0dO5aOP96YNTkSIrAEofvA3FFry5200HecGRPIKNpI01M+YWESCr/1KavAFFSGqOrMWn2YkBO+UI1KJDXorRJP1mOcRxyElNXx3AqKtBT1QyMJLHQfXn/aQDNWEAQh9hyQwIIv1vr16+kXv/gFrVu3jrsO77zzTvMs0TPPPEODBg2iU045xYwJjwgsQYgz3ibyVu3hsHvDcnqt+UyOxuLBhw/NYXGCLrX5q/ez39LJKfNoeKGtVUypAAdz7Vyu0SLJEEOtosgQTNZ4QyghHpN1doZ0Z6oZbG32V26rpf11npBdhHqxYYwC/MHRfcxYQRCE2BOVwMJHXnjhBSopKaGf/exn5HQ6adOmTfTcc8/RPffcY15F9MQTT9D48eNpxowZZkwrS5YsocWLF5tH6oeoFueNN3Z8XhpBSDRgHXF7WignPTEnlsTUBd7KXbz+HraefRvMM0QLWqbTRhrB4mraqFwz1gBr4b21rIzyUirp8EOGWqxLhljSXXQ6vrPA38kvlFxtBVPwPuadioT+vfjeUyfl04gioysS8e8vL+duxe8eUeCPFwRB6AqiElgvvvgiVVRU0DXXXOP3t6qpqaGbb76ZHn30URZcAD5ZV111FY0Y0f5syWLBEpIVVNwLVu+n6obWNecOH5rNQqXb1orDrOYspFRQ25rKCmpsdFMjuchNadToc1Fqagq5XYXUaO9Fm2qyqNaXTpdMLwq5ePCf39lh7kUGo+3aiqJAoQR/JywXg/1MV9f4Ps1dXkFrdob2DRs3MJNOm5RnHgmCIHQNnRZY6BKE9eqOO+4guz1wxuI//elP7NB+1lln0RdffMFdhvfdd58qyNsvREVgCcnI4g1VKhiTX8KvJzfDzrN+g0IlVH4wrW9MRRa66oK71xrcHqqvqaT6ujpqaFAiChYlbyq5lYhyp7iomTqyaDGKgZR2BdakIVl+oaRFU5q5n2hLwqB7E12C1vyA6BXLlSAI8SCkwKqtrfWLHY/H4xdSDz74IL300kvctWedemHAgAE8YrCsrIyefvpp2rFjBxUWFtKsWbNoyBBjJfv2EIElJBvW+ZbOnlJIg/KNCSjRVTh3eTlPFXDY0Gw6YXzgci2aOrdFJPm73QxfJe2nZMSbXXAqREu60kzpLrshhhyGMGpRbz62sCht2ttIe/a76Xj1W2F9s7Kj3E2vLN4nfkuCICQNpQ31VN/cRBkOJ/VypZGjA4aeWNOuBSteiMASko35qyvp6y01IZ2p9Wg1zE85ol+GIaQOwKlbY/c1kyuFO/nIRU28TVPH6S4HZWRmUnpWDmX16k1p2b391qWOzOkEsfjyZ3t5aqjjD+mtxCLmgkqlneWN7OSO7k/xWxIEIdHZXVtDS0t2UXNLa4MU4mpK0QDqn9V2sF5XIgJLENoBYqi63sPTCEBo1DR4eK26TSX17DB9/rQ+fuuVlafm7ebreG6DEK8Z+yHBmuSyseN2GrnJ2VJHad4qcrkryNFQQmk+txJUSkSpcxlkLGacmt2XbL0GkC23v9r2p9Scfhx/oPgn4QxBJEucIPRUUImX1tdRpbtRVeI2KszIYGuJ0D1AXH2223BnKEg38qK0oY6q3MaEx4cWFtHI3vHzvxSBJXQbECsQLliMFwvxYlLLeONp8VFNvRJNLJ60iFJb/DZTSIW1NiFaaadwlh3ttwSH6gwlolwQUxBSSlg5m/az83mL6YTurd5D5A1crgXwVAi5AyhVCSkWVLlKTKUG+j7GEliyFq+v4jwByJfDh2WHFJCC0JMJZSkBg3N60aQ+Rd3SJRUtSMOa8n20r75eiZFGyrA7qFdaGk1SgiTDEf2qCvEEaZjz7QbenjR4WIDQ3VpdSctKdnOenDx4eNzSJAJL6BbgGA4HcStwQsaw+lBO1tGCRXshkiCgtOWJt3xsTGzZHjZVTman2Sk73aaC2qZha6Oy/TW0fKeHheEPpgX6Jun5lrIcHrpqem//aD5v1S4VlJgKsYQMlqiBmIJVSm/J1hEHdUFILuqbmw2rj83Wbf4xBwL8exbuMNbshKWkT4bhIrC1qpLqPc3cFXV0/0Ecl+hAkCxQaYGwCgb5MmPQkIS0yuF3ezh4eVvW2EAr9pVwfhyvfnMwSGOZyjfkS7y6CkVgCXFH+y4BOE4X5jrZ10eP9go3ki0Yq1jyd92ZQgoWqPoOOoVj3ioWTtiyeNL7xha+TKGoWfcJvbC5gOp8WSyyJg/NZisVpm2AwAJnps6l/rSb962kODP93Xyp2KoQi6VjhFZQiW+sLKfKRqPiQIt8ZK/8pGmRH4wgT2D1gUCxMi6/kEOyMOfbjSykQv3uD7dt5i6peFbkBwK61GCNw2+Fn5IWu2vKSznAmnXykOEHLIKbvIYQ8vhaLOKoVSAFxpnBf635WTN4I8iWcM+STk+4812BCCwhrugRaRh594Oj+wYIKW31gSXr3CML/VYmv+Wp0RBOiEdXXkfIMq1NrRYoU0CZ8ZmuKKYWwBxTtWXUuOINKq3z0YeO71KNu60j+TT7l3RIywpKsTsplS1SA01R1a9TS8gInQddAmjNonC2gkri0D5FNCQnufzJIEhgHYHVx6nSgJFR41UlkUxiEXmhu3B0FxQqXaQJlWaiWX3wO70qoJL3tvhUpW4cu1VYokSJXeXDOSParrO7cX8FrSgtYasWQgr8CIz/GGOrYs2IsMfmQcRj7JknOnqM352qIm0qtKjq/8Nt33J+nDFspHlFKxDD26qraEx+AeWnZVhETpAoUvdGn/PHWa7pCmwpqfw+Iz0ISCAaU+GeI52WI4r6x+39F4ElxBU9b1Q4p2m/YzgXB5EfTUwv4Lc2WUWUxQoVNaaIaqmvIB8vbKxCvbHIMWZEt2KbPIvW1efRjjI3YcHhQQUuGl6UQRlfPkG+hkrKPuUWVaoll+MrKj0UjIXpGWZM8oDf/j9VaYARvfJoQLYhZnfVVNOmSsOJP9hHI5HRFXYwySYWdQWHPIGPkgbP2YdbN7NFqCNWH1gvWoUPtsYxBBB8KgP2cU24eMtn9XdBSGE/IlAs6nPhuqJ09yGqVqxQktC0kxZt9YkFhhiysRiyCiMOAWLJuEaHNtciqOuDwXP0rhLwEHXB77e1S/eMoSPFB0tITuDTZO26C96vqvOwdgo38u7lz/bRzgo3OR2p1IuFk73VCmXpusvNOPBJLSGUDOEEAWWIJ31MQSIqgFQ7pWb0VuVSixJf5eQcOYNcIwMXNIewqp3/MPtVZZ2QPEtAhSpQMepmXH4fLuiSAd3lEaorYPm+EhZZiWYtCYeuGFCpQJSg0kBFosUi8iSeTrvBoDKD4IElBKLF2BrHvO8/30Kf79nFnzlv1DjeWtGjv2BJyXI6/Z8zvr9V+OA74wUqcVtqigpGhc77aotfUK7yBff+jGGj2rwX+h1CWhLRwujPJ9xTlZrG5uZ2BRbSku10hRY7Kuh4jKTU90vHOS1zZnY1ujGCvz0ktxf/njqVvm3VlXw+nt2DQARWkoEutp0q6JF3mH8pXmvfYTSddhpHF521684QUjAJt/c44XxKyDXvwNPzdrM/1XWnDozJDOh+EQUBxUJKh3JVO7R16vRjiihe1DgjT211yPd377GI+uSvai+F0sadRo6i0Wyp8pZvpca171NLdQm5xp5KzqFH8fWJjhYmKBR160933+Sq45NVq7A7MawPYXw1VNDx6yvKuDIO1VKFD9CcLRu5e6QoM4stDKkq/9CQRycKH/v3jS26UxCAcb2x1dfgnN7HtvXz+L95XgXjOpwzP4+44O/irbGPuM92bafyxgZ2NA62JmqxODg7l0bnFxiVpgqBwgZxrRVqwDGfN69T5wKOref9nws8Hw25LhcLwmA6Y/XBfYTQsZuChyt0FZCnbeIR5z9viCRDLLWeC44PFkyh0H5WGDE4pai/GRtojQuVZ4kGfu+bm9ZxmkOJReQJ8iZZ/MkARNbq8n1cFliJt7gCIrCSBJ4dfEU5bS5pa1mBUIFgORAgjIzpCrRosggoPvbwMi3tgbXotJXJcB439rHNUqG82kPvfGUsxPujGf0CxKFepBc+WD+a3tqF0B6+pvpA8WR25SG0K6IgmvwCqlVMddRHqmrrUkpdM8c8CsRdOJYKpvzAPEpstAUBFeAx/Yv9wgQFMLp2wlmEIhEohJT4VkVNs8XRVZ9rvc48FxCngnltR/GpfxAnoSwl4L8b1vivSRZCpSURuqIgalIhTLBlYdN6bOwbIgbbnTXGklKR0gJBMjqvwBBEKlhFkBZOiQAaHhiVhucS1p3CjEyeNVx3rQd3gyYyWqjj3o8r6MONK6Rjd201i5VwojiRQUNqX0Mdb1GW9UnP7BZrogisJOFNJTwgruAcPnlYthIhTrZm6dF4oZY4sVIZyvJk6bqLdroCiCa9j3hMmBkRJXhe/XAFbfP2Z5E1flAWj7zDfFirzcV5LxheSgPGHs77mkARFWiNiiyiHKZ4sggp3sISdWAtMhSkaK3a60rpkOr1lNm4n1LdNdSQ1Y92pBfRltwRCd2K5a4X9frDGrF0zy7aW18XsqWKdOpW7ojeeUokBYogfE9zkDiK1sIRCVTSqHg5qIoWXQ+oxI04w28DDuBbq6uoIYw/jxaS6apSHJrbOd8lFJVIFdLG/9QBtjDaGufMffyzXmuJw1umr0V8pO9CXJO6ryCUKNG+ZuoWUJbD2UbY8LESJYbFp1X44D5BXIY6x8ccbzm2njdFVDRCJ9IweW0pifdEkAfCos3LaFejj2yOwFUcqKGUZg6fQHlZyZEOvK+f7trOeRMMxOPRAwYljb9ioiECKwmwrnl31YkDArrOtNXHYUuhUw7NazNdAcRTR9ew09MVwOfJP3WBxWE83HQFnaFpyxKqWbuAvrQfTauahpqxBk4b0YyWeTTEtpucw6YZAoqFFLrz2s4b5cemRFQIKxRCiuvARFQkdH//4JxcHt5sRbfIw3Wt+cWNqlG1yNFdN8Y+tm2vidSFY8RZu39ar+F98zr/59RWg11Vb4Z1AIXVp7NABPkFkQoQaNbjNg6vlutbr229pqO0WuPSuPvG2t25tGQ3z/eTLF0euisqVL5o/5hQz18isrl8F31dbsx9h661TDM9mAkd70uKp4G+P24yxyU6a3atoS82f6HKXQeNLT6MbM5MSlOCf3/VHlq3azXlqbLntENPU2V28sxjh5G3eqQq3hmMgBzZO79T716isHDNVlq4dhvtqayhfr2yafKwfnTmYaPMs/FDBFYSoEfehfNbel6JL2MOKQiv0NmJ6QgMy5ONcjPs5rFpjYIlSoWuxtdUR40r3iRP6UZKm3g27c8Zz/NfYeQdLHJY/86z5G/UUmOsiReQkgARVaD24R/V9SLKCoaUu1Vo8np4i8oNhVE4K9Ubm9axRcelCl6r6EkUWq0TKSpNLWw1CZUWbcFCN9Q47r6JbpRPPNEj1kKRLIIEaBEPsXiMEoVaZOl4kCwjIv/7+X+pMcVBmb1HBYh74PA1U2XpNzRl6OE0bkDort1E4oVPX1DvTBOLqKLcwK7Aeavn0Y7yHXTk8COTIi1Wdu+voZLKWlUfOGlUv3wzNnmoaWyiu19dwOIqmMOH9qM/XXyKqu/iJ3pFYCUgWAx4b1UTh30qbC9rpMZmX1iBpUfe9c9z8bxSEE5sgbJYn+IBrE2+hipqUYG3jSrUq31s1TG1eMwridInX0D2vm3nkKlf8g/yVmwjR/+JZCsYaogoJaxSXFnmFbEBwgciya3EErq3Gj3GviGiDAEVvB8MXh2IjnACS09GGEr2amETqWumVQAFX4N4w6/Fut/Z77F282hrCNKB9FhJtpF3GrTIN+4vZwsQgC/J+Pw+SWG5svL2huVYpdI8CmSAer+nDYp/yzwYr3qHIDia1fPe7DWD2rfGfbnlS7b4/GDaRbSrtpr9YwD8l7xN1TR3xVy2+PTO7M3xiYpHlQnlteX8O8+efLYZ28qmvZto0fpFNLzvcDpu9HFmbGKzYU85/f7VhbSxpNyMwRyCTrrzezNoxri2owsTlT+/u5heWryKRhbl0VUzJ1NWuov2KNH41EdfsnCcMXYwi6x4IQKrm6mq9/KIwFK/oGqmOndQZW7W0OMGZvK6dsFoC9aVJ/YPcBqPJfCBMsRTpSGg3DVKPO1X4sncNhn+UxHBsi82O5H6LogriKwAPI1U89HDvM0+47dmZMeAz40hmFotTCHFkhJSjWobDbDMwBrlUmmA/09dUxPVNDeFdP72j1ZTnzl9yIiQoiaRgJVKj36CtQRzKzltqaoirOEuN6Qdw7jFFyO+bC/fTh+t/ohyew8jV2YflT9Gd39aSgvtr9hAXnc1fffw70bt79PkUQJIiR+91cIoVJwWSx7VUMI562c7CrrOvjv5u+ZRKyVVJSywdKMloTHL4765fen0Q0834izoPLOl2mhg3kDKz8rn/CnILqA0R+K9PxBXP3nmHaptbKKiXlncpVbb6FZiy5gz7sYzjqKLjp7A+4kMrG/nPvgiZboc9OYvfxhgqcK5Sx57VdWtzfT8dd+Lm3VOBFYcKa9pZn8qWKU4KGGF0YHBwPkbXWZYQgYWqQyXnV7/At0BqpILcmbXa/qlO330k1OKzdjO41MiCcKJxRNbnEwhxXHVRC1tFyIOBiPvUtNzee6n1DQV9H56L94nu4u2lGylXstfILv6PswdhTmkGCWqGtB9uHcd7eg1kgYe8f0AgWQVThBJ/n0V4HfUWWDJcSqhZAgmm2Vfbe04Nvf5nI3S1H4w2s8KWH16IK4+3b2DfX2SaTSR4aO0y2/x0UBcHVk0IOksPwcDb335FlXUVYQUUcu3LefQr3c/Gtt/rF8Y6cACyBRGsLr4BZMZB6tTLHGp99thd7CVCpYobDmYcat3rubrfnj0D9v4Jmmrz+CCwTR2wFgzNnGBGATnHXkeZaUFWtfhmwUfLQjF4Oo13ZHO+ZifbYguiK/sAxxsc6Bc8thrbLk647CR9H9nHu0XJv/57Bv6y5wlbMmCKOnfO/a/s6EJzyXKdI96LlvUPnoR1LbZ3OLYjMd5fR22+Bz8U+ub8Ly30LbSSnXvd3E6fvv9wHkJgbZuxVMwisDqAjDlQZlfSEFUNfFxqDmiYHEyhJQhprAfbIVCC2PNp/Po27RpfIzzORl2HnkHp3YHqe8u/ZRuuuxHfD4YzAWFOZv8Akpvza47n7vWvDICNieLJIglQzS1FVLBGKJIBe4+8KqXwMtrw2WUrqND9i41rwqk3tWblgyYQZ5UR5tutUhoMRQglux2cqpWJPbTsM/nbDwyJlbo7jOA78XitXrRVHRJHT9oaFI5icKShe4bLDmBrtNernRzwr7kc3RNNhqbVSOjqUFVGPXG1l1PX239is/Nmj6Lt1Yqaivora/eYmsKW1WiIFgEOdV7bhVJdvUuBcdZP4NzLkfbCYNDoYXHiL4j2D9Ji6zaxloWLLWqHArl05SIPP/JHNWw28cWuWNHH+sXv7BeLVq3SOVfM10w7fts7UN3YnmNCmqLPIPItYJ7qcWW3nZlNylEDcpiiJKd5dV09VNvseXqzZsvMq9o5XevLqA5X2+kEycMpUnF/QyBwwLILNvR2A0Kzdiqc26IJC2O1GdwzFt17FafjzX6Nbhg2iFKKBp1pZWn5n1JT8//iq484XC66sT4DKYQgXWAuD2+VouUKajKa0Nbe/rkOlhIYZ4nCKm+KmD0X3u8OfdtmtnyFW1NHUELabp6YM0TioG9bHRc/WuU4q6kvQNPoLHZStUHCakOW5+UWNLiSYsmn4r3ODPJneIwRJIplrh1ga4C/74hoIxjzHkU2ap0XE4a5ez6gjx71xsRqvXrHDiJlmYOoxK3R7X0HJQBoaSEUYBoCrHf3ZU/utC+KNnFfl0aWK7GFyTP7OcHI6jMYOHBFqDymjR4kr8yjBd+wYSt2yKgLEIK+5EIJbB0txoqaHRX+cWPKYYQrHEslILOx5OKulqa/cl/qVcGRgw7OR9gVYOFDjQ29aZrT2rr05SInH7vP+nkiS0qDaHL7/mrvUosHtnGUgLr+/7aSiqtKWPBVVW3n2pUQ9fT0rab1WHLotSUdEpJySRfS7oqX52qbPX5xQ0LGWsw4/A3jHNtxQ2ua1T7rRj9nYcN6Ud/vfIsI8qCFiX+YcYxBr0FDvQYqKD3rXHcKHaYWx0XJuyprKP/fLqSRhbl07+u/575F1rRlronrjiLJg/tZ8Z2LWEFlldl1quvvkrvvfcePfLII5Sd3WoenDNnDs2bN488KvMmT55MF198MdnUDSgtLaVnn32Wtm/fTgUFBXTJJZfQyJFtF5AMRVcJrCWrv6ZvtzdThUe9zCmqEve5qY+jlCZPGEjDB3TOYRdzSBlde63dfLAgBYO5oCCmuJtPiak+SkgVZAcWZqXV9apgaVAvW4OqABrUy1avvsvN8d76ampWrTmvKnzh+3RE7yY6s0+tf0kW/E3MqA6xhikbtGP45joHDc9sK6aayU5uWwY1ObLI58qmlMxeROk56ofmktuZTnXqHIsjv3hq3T8QIC601QiWJGxrm5pov7sx5EguWE/0YrDhJolMZNA1iPsmfkrdj+5yCgUsDrCiHCiwuIQSTHofwglWqY4C0ZHuSqcMZwalq/cS2417v1WVY31Iy462CBUXDKGZ49p2iSQasIbM+2YjXTK9l6oQW302bal2Wr6VaNG6hi6r/CAqAsRIcECZp4QLykF2QbCEQNHi5TJ6/potNHZAb/rpKcW0rWwb1bmN9AzKH0Q1DXn0xzeWqUaincUBPgOrUSSy0okKs1OoICdFleupqr4gynC1FTT7a31UVoNAKrTwtrGpczYSiBGHTZXNaovpditVPdSewBqlRMvEwX0DBBBvwwgfl0q7/hv+gGvV/cBn4CfVFcDPCr5jN50xjS48+hCOw8jCh95dTO9+vYEtdf+6/vtxG0kYVmBBVBUXF9Nbb71FDz/8sF9grVu3jp577jm6/fbbyeVy0aOPPkqHH344nXjiiXTvvffSYYcdRieffDKtXr2axdYDDzzA4qs9ukJg/e+LRbRuXz9qCjECR7UF6Iih1XTU+MPMmED213n8IkoLqlDzSfXKsFOhaZlKtXnV4wondSWc1ENbh5EyKjQ11JJHFbY+VVCmehrJ4WuiXHsL5di9lI2tw8f7OXYfpdnaZsc6Xz6NSQm95h3QAusrT19qUZV7syOdGp3Z5FUFtCddCSpVaEcLXnGs52TtYtNiCQHnsIU1Se/DORr7oWDn72838hdbncMhqtDdhjWjirNy6cj+yTGMHnhUofzJ2k3kbiynVF8j+eyFNGHwIOqflxyL8AaDIc47920jG3koO2cgTR87JG4FUiywWnaOHDqBss3Jb2uaW+iLLd+oSrQ5bFcU/JK0OAqwMmFrEVPuSPOyBYEuNKtoynC17uttsB+P5u7X31KVdgVlubLo8OJRlIUxIt4W2l1dQWtKtqu0EGU6J9APj+m++aMgHox51syJZ73mfGvY5zhj/+JHX+Xr//ebS8mV2kB7KrayT1Kf/FE8b9GvXviQjhjWn0ethbLOWLulrKJHCyJ/HESSKZbaEzbREWj18XrdVF+/T9VzKp8z+vjTEg6ICxYmQZaZANGizmU4UygzrVndo2ZyONwq3k2pKW3Tk5riVN+TRWmqzM9K66VCLj8vAVYgc99hT1XfGyhuZt79D3b+/vMlo8nbsFXVVZWU4sgmV3pfeuj9KtpeXhtXx/ADAe401z79Nk3oW08Ti5q4h6ei3ksr9tjpi51ZdP8lp8bNegXCCixYoSCwLr/88gCB9fzzz1NeXh6deeaZfLx8+XKaO3cu/fSnP6VbbrmFHnvsMb+guuuuu+jCCy+kMWPaDscPJtYCa/OuHfTxiira35JLw/um02mT8tnaA6fyN5eW8rQGBaml9OMzDlfiyfCT0oIKI/Kw7p4VLPHpsjWR3VdPdm812ZsryNFUqrZ1Sqy5KSNFCST13PZyeClLCaZsJbaipUm9qM2qNducqmRgqosq1cszqmZD6JF3irpFf+N17z4ZeibV20LPGu71+LgAalQFTkOjh2ob3BwamlRhpOIa3SqYWxRKiKutDzRb56S7qHdmGuVlZagAZ00j6Lh83jfi0p1tncIBRnO89vXXVDSwwIwxfJcweg3YWppp53Y3/eyUI/k40fl2bzlt2/k5Zfk2qGK3tfBzp/SjZuehdPwEoxWVDKBw+uDzN+iogfvNGAMUTFMnnkGTh0U/iCKe/Oez15XoraQJeQ7yNBhzRWns6UX0TUUzeX1pNH7giDZCKtg/JhLBIinY+sRBialgUJmxxdgiGIKDFgv/7/WP6fgxHjpxSD1l2gJ/235PGr3yTRrtqkhXIniwMSGtKWa0sPELHSXK+JxF+BjXBh9H3gZ2L3WeI4bk0M+PU2K3ZocZY5CSMZF++sK2ruqJMsSFavjB5QAiw4kGY/AWFhdYnbQosQogcx+fxXfc99Yiys9soXu/m60a0LvNv6LKL1V2f1MxlB6fv4cunHYIXXr8JP4cHMVjAYS99ufS25pGYzUPK+gatvp0YdsrI3SD7z+fLSdX82dUnNm2m7qy2Umf7RpKd573HTMmsYHYXb3u1YA80did+TRh/A85j+JFuz5YwQLr/vvvp5kzZ3LXINizZw/dd999dN1119Hs2bPp7rvv5njw5JNP0tixY+n449s3X8daYM39dAGt2T+c54C66sTWxTgBRNbsj/fwLOf90zbS7sbAbkynr5FyaD8VpFRQ35Ry6qNCL3XcWZpT7Sq4lGAyxFIzhJPaeuymgDKP+TzvOzgEY/c20Ixt77cdeadwr3mfmrYuoYq0AqqaeD7ludKMQgGFgWlRiuQHtK+qjrsq0U2JAMtbObbmMQfzfGdwqQIp3xRiWnTlqe3uiko6Y8Q28qjCrCJtnBKQxnOVSi2U6d5GvZs20dqKYXTpyYn/QsNy9elXr1Bmyk4+Tk8vJLvK25oa41hJbUrLP5UOHRo4Y30iAjP6yx8+RYf2M/I5OC17ax102KGXd8lIogMFjsRwlEY3TV1jHX289jMak1VJaakecjpz2KoAYGVoaqqmxhY7razMpYy00DV5qnonVVWrmlSqkeBzqErfTh6fTeW3TYmiFCWAUpUYwxQHprUEoogtJnqUk2lJsWxxLfY7S4ZqrN19ag2l2X2cJ9nZgzgNNTXbVWXSRBvL7PSXRRBxXaBKOggECE9BosqZsFulmvZW7venxabKPJ0v+hn7aJOTFu0opGNGD/ILoVZBZJRlLHQsYihNBYxyDRZL+rNd1RX1u1feoZMGbVB/oyVkWj7cmEGXnvajuLwvaBSU1ZQRfA218KqC720QthQb9c7qTcX5xexEjwDL6dI1r1NK/WZOR9++R6i0FKp3pZT2799IDQ2l1ODLpOOm/MT8lsRmy5b3qLx8tXpPBlL//sewmGpqqqJduz7jtPTqNYJGjDjHvLrr6bTAuueee+g73/kOTZw4kY/Ly8vpjjvuYIEFn60777yT48EzzzxDgwYNolNOaX9ir1gLrNc/nE9b3CPCTs45d3kFrdlZR8PT15GvwUmFSkzlIVAFZVBbJd9oS1ciCAJICSHVOmgyBZNHPZRsccIxCyrValYFQXOKU7XEfLjBquhrYQuYljlc6KRgPTA89EYhZEwCiYLKiLNDGKkrbCpie/k2cjW10KQ9nxlfYE8jW04ReSuMKQIw4m5x8cl0zJDRSlCqfFJ/05qp1izmPfNYx1rjQKhrcFzZ0EhV9U0qYGuEWlXT7Ffbag5u9WI3KkFm+J0gfZj/yad2sI9wymiiw/rs4pd54sRr+AVAtyFmqEardv36l5QwSaPnvxlCWS5UcvjTqkBW9whC0a4KWr432FeFLft5qTi0Th0oWG0pXMDa1TH7AeC82kbyF0CIpiCeu2wBFdAyrsTHjLlAbY3nDK2o7ds/4he9pmUAnXBk29E5icYrH8+loRmrOF9GjDiXK3KAwmnjxje4cFpd1pcrjc7Cw6gtQ6xDDsWOYM3xejGisVG9RU3qWWhSz1GTeq6a1TPhVfmM0PrsgvzUOuqX1hCyMN206Q2qrNykGlXp9N76dCXKfKQeW2OrRFNn/VmiAY0PFg76GVVbqziwbgelraUpA93Up8/hVFw80/wGI1/WrXuJxdb7mwpo1JAp6n4ECptUvCNBx9hCkOjrjPnZUN4EHuvreO1B85ivUwG/Pxpe+ODvNCqvmoXimDEX8rsP8N5v2vQ6C8Y9nkn0naNO4vhEZs3a/1B93S6uyPG+6LRAxK9f/yKnZdy4H/uFV7xBo4MFl7Z2qbC/rq2RAN3oI117uYE7ceJV/jJMs3Ll3/kZyxtwCg3rZ9T5iQru/Zo1s7k8Hj/+Un+eAJTJK1f+jfNl9OgL/OVbV9NpgQWfqhkzZtCUKVP4ePfu3WzVgsCCbxYEmOaJJ55QCR3P1wezZMkSWrx4sXmkfoh6sW+88Ubz6MB566P5tKm+fYE1SlUqIxy7lSiyk1cVHp5UG3lVgedVagDHLUrwwMyeoqp9dVbdMLX1GVuOw7HaktrGEvRQ+liZpFB9SybVZY+jzGb1EuxbSq7mVgfRqvQ+9GW/o9W5reRtKOcHCQu5Qs7gnvI/c3JLVcRynHHOWPDVOI844xz+8XmOD2/5ipa6hlrKd+1TwvsE1Vpq6zeiX+id7tFUkK7uKf82Be6H2uA38gOrn1ozPYYgVFvzen2N/3p9jXk9ujzw6CNnOaj9FnW/cVbHG98Caay2OIev4Hhja/fuozxnCQ0ZchoVFAR2BSIfvv76UXWdncpbDuVnCN+Gn2B+kfE38X0cqZ4z/A/xfGQ5NiPwDdjn36AjY0RaywYamF0XMi264Kr3OOjr0mLyKFEE6x26jDC/Eo6NLiRLfIuX4/luqf/xXVbp5mNEofGh/qWrMjBNads0RwpvXfBDdJr7KjhUxW58yLhe5wyDW2CebmxWoqPZpwSZj/pnN1NvpydkBafTsr/JTmtKMv3CoXUbKD4g1LGFCMLvt14fSoBE2kLgd5ZtO5eoe9BChx32s4AKA1RWblTC5E2q92bQyGLjXcJvNDC21uPAc8bzrK8Lfdy6z/+P8PnQ17bG4XjDhv/yUai07N79GYdevUaqciFwofdEBA1BECkteXljqHdv1aJUb7JRzeL9RcCbbd2G2+cSgLfhzxtx+jjcvt42NTeRWzXdG9z16l1pVPWMl3rbGlgojh59obouEJ2WGq+L0pTgx/fgP+Qnslj9n6/jY3OL86qC5HOIU3/Z2Dcu9aMPjfPmPv9m3jP+b6bBAGkwtgbGsU/Vx4D/tDrOzx9PQ4eGmABWNXr37fuK+g+YTv37xccFpdMC69///rcqtDLo3HPP5WOIpE8//ZSuueYauvnmm9np3ek0+pvhk3XVVVcphd/+iJ2u6iLEnFGY4dwKugif/3gPj8YbmLmGKlWh3OhuUK+Bag2rgjBVPRz2VBXwkKS0EGZSsKljLEacrv7nVBGwlDhUy9k4h4fFfAnUA2s80NhHHIQXngIc41aj0jG2HKc+j8/iHP5uKKpbcijT7qHynOOU2LKRo6WZst2VVKFagiCHVAujehHVq70MtZ/I1HvTKMPWGLYVgdYfm9lTVKHl67gjcXdQ781SaakNm5bVq//Jlp999enUJ6NzXazxxu11so9hqFYsWLbsAXMveTjiiJvNvUAOlrRosYhiJbjySlTSVZkF60Iw2nqtXnoVkiMx4URJa1oSn0afndJSPO0KrDqvo40PYKLh9tnIleJtY+3V6LTk5E2kUcPis1xOpwXWhg0b6G9/+xv9+te/Vi9LOv3pT39in6zjjjuO9+HQftZZZ9EXX3zBXYbwz4Jpuj26YhTh7He/ojJfIQ0vSqfJQ7PJ6UhVCr6FPttQRTvL3VTs2Ernndq6VhSWCiivraPymnoqU8G/X1vPQ1kjgdYpfI7ys41QkJXp30d8Z1qvLS0eFmYILS1eWrPlM/LUfMNdHr786VTaUMfdKViNfkBWDpV9+x+2+gwecppqTaWRRwkwjIbyeLGFVQFbjxmHmc+xD8sDrA0e/hvGOeOaFvV3+Vid060QtEi4IOd9Y9t6bLRQ8Cj5C3qznGw9NK5xpKRSnr0m7EugLVhe10Alcm3G59X/jMfU+A6ALlX8LQ4+KFwIVCNOW5s4mNdbW1j8O/FPReB3GV+tRK7ah2Mwzreo+warExyHWyCU+TrD0RfnEeAYneuoUw2Is7nlHYyuyBtaDOdS45e03kRDaOPA2BrnFbwTFGeC39wVwI8jPbUurFhEWtDR7U1RaVH3F/cD9xy/E/cJN9GnGiPGPcPWa9xfnFJX8e/Wn7OkCsuJ2G0OFdCtC38a7GPOJmOLOL4P/BH9ORyH2gcptLtkpfqljSHFIrrWVq58SqUlnQb2Dz2COJHYs+dzdQ+9IQWWtmA5ndmUl4fZz3FvDfT7EryPLR+GPDbiAq8PPsb11n1jaxD5u6qrjQV4Q6VFixK7PV3VK4k9Wg0Wk9raEu6KmjjxajO2lbKyVbR161w+Dwuq8XwaFlD9vBq9A9ZtuP2On9fH4fb1tr5+r9raVL1sI3dzA5Xs/pR/a3C3GtA+TfbMYVSYP1a9N8bs6ahXuJ5Amcj1iFFGos7gOgTXmPWItm4b9Qr2jXoIx7B062vUz+NHBU8Lfnfrc4YTiOczvG9glidmdLrNQ0OdVWFFvK5bbL0m02EjTjBju5aQAqu2ttYvdjwej3rojRFhDz74IOXk5PDcWB9++CEXpFOnTuWRgrghZWVl9PTTT9OOHTuosLCQZs2aRUOGdGyhyK4QWNaRhMEUpJTSMZOU+OrEXFil1UpwKbHFoUaLL2Pb3ugajMAzBJghvPwCTMXlZkSeN8mtKvIVK/+qXtEW6t//aA6aHTvm0969X1JzShZNm3ytGRs78MJAeKEC5mCuRWZdliPgvD42r8NEgvo8RsCgFTTUZThgBlfmSAfSU+e105YmVOTmiS4GlTz7wJlb9lXhAqg1znpOH1dVbKB+zsqQL7ROS4PXRrn9TuT3A2CLf3qftzjm/4Lig67V+9hgn2+Pen0hF3VB4xc7iMOW91UUCji+Hv8hnoxCTwWcryxbrIRvdUjhqyuMGm8a7WzqrQrOjrVkU1Ps6j46jGBzKnHt5K1TNQKwrEqaI10JKMOnTgc0RDAK2e9nZ+5bA7rcIrFyzWvUVP9tm3cF6FasM2MYTRzXdjLCRENXcMFpQRf0unUvsoU0XHd7oqGt06EaJNo3LlnS8vXXj7A/T6jfC6EIwRiquz0RWfrVk5TSUsdda3j3tcjSZRi8h8eN/zFlpreO/O4KDKFlNOz9+2ajP/icNV7HwbHfUbtK1TEezhO8L0gL3hW8R3i+MMAF/mTjBsRnnsV2LVjxoisElgb+WJUNhsiyp3opJ62azjrhRD6OFfXuZr/Y0gLMsILVU4UKkYAvB09zAOHFoqtVfBUoQYaFN99a/B4d0nuL+QmYpwfxSwzwAnxTfRhdPjM+qvxAwMzaJbsXUYHDcIRHOvASuN1VXFkgLRsbc2nKiOlKLBitHWwNq4hxbI1DK8l6zh+nz4e4Flu8oAcKBO/IdPVSp3hZZBUVHcFpwegbVIpgizuXzeuJDkacjkzbp9Lk44I2J6eY04JnDAUt2NTYiwsowJNiOjOUUFJiyYGRq1iHzqUEUJoSVBBWTnWPcZ8DAwvAGMBiSwsw1QD076tQVl1Brvp5SmJ6+fnSIh5pQfCRjVJyT6MjRib+mndW51ydFsRB9GIbrrWeiOguTYAKEFYTpEHnSzKlRVsPAd6X3r1HchmGShxpCdfllohU1eyiDRteUmIAIyKNubyQFlh7QH7fqTR0UGtPT6KCkcRvLXtJlWNV6t3n5mQAcM75VtUtp0z6Hk9bEQ96hMBKBCC2ILTKYPnSFjA+xvw7kS0CGAWHEVfThmbTkIy1ZPO1Orn7nP3ps139aEtpLd35vRNZqCUyGNmC9dPyHQ3U3+Umn2p9aFpSM+jbeicV9h5KJ46PrQCOhG4BBQi1EKIs4LzaX7dnHdXU7qHR2T7yNgcOi4alZluDkyo9aTRh0ATTkmS8avqVMyxJgXEg+FrrfsAW8fxfa3w01wLki83XQKOzmsnraX2+ANKypcFFdS0ZdPbksykHqwAcAJjaIJT44qDua3Bc8PUdEWk2Xw31cX7Lot0KKvF9TcPIm5JNGS4lCpUg49GnCHrfEsfTnJj7cHbvDsr27+AWeEpLkH+lPZ9Gj/wOZWd2rWUhlkCYIC0QjFYgSOCYHMr/L1FBw2P37k9DpsU6sjAZYPG7/jWl6FvXpfWlpHKeFHD3c3KA1Q3W715NQzNUozelluuXlFS7auSq8rgxnfrnFce1bhGBlQCge1F3P/pFmBJeWoyhIkSX0KmHjqLTD8WoFOOF0COkHn3/M9q8t5wG9M6hwpws7nJEl2SO2uamm/tqm9FFc8J0FlixEEBBmp0nZqysr6Uaj09Vbg46f+r5pBeCTWSwsOtHqz9ia8604kFKqdVyi9yVlk+bq2ppa/leGt53OB03OvFbfzpPxvUfRYOzXfx8AZcrlypbsuiLb7/iZUDiWThFotnjCSnGELaUlLCP4rHjxlFj/TaVFkNkYX6ftIzBtGjNGhaYuiu2MxjzMpmhg+LsQGhsaqIl69dzugoym8nh268qDCXcG2xU782mrPR0Omq0USYkC3hHYOXFM2a3q3JJ5UsoH8ZkAD59ZWWr/eUxrHLJ0C0YDuQN0qItWckGXFLmrZ5He6v2mjGtYL1OlF/xrFtEYCUBry1dRR+v3RIgsKxogQXPHDZTRACTfUJ4adHFIcNFvTLSKZvjXJSd1vUtr/dWLKXd+9cQRmdqmr2Z9N3DT1EvQvK0YvEy7yg3umqx9ApeXliDsE5dMolFFExvfvkmT9aJiQiLehlpKaks4XX9kBZYr8It6ZJIrN6+nfZUVNCwoiIOVr5V4guhT69eNLxfPxZqHJSAabNvicMcXtGCbstQAkzvW61kOk77ma3YsoVKq6rapAWCa9nGjVTb2EijBgyg4kJjRHEysL+2ltNU02AMHOqdlcW/H/dJEGIByiysEYlyDeXY4ILBMVl/tLOIwEoCdlVU0/3vLOTFQ+/8/kmUbllLChav3782T7WsbXT5CVN4wWie9BPbBmwxIaixj0kbOwqsYH7rl95XQswvylR8e8754XhvxXp6f8UG3h+Uj+VEMKO8j2eRRxp/+Z0ZCd/VacVqkdOgtQTLVTIIEg2E4SfrP2kzISHE1XFjjmPhlQxAfCxavZotXIVKrGenG2txokJHxQ5/rWPHj+90hY5BASEFmNpislQtxqzx+C3RgslG8b3gpEmTeGsFaYEAy1TpGz9okN8HzZh3K/JAgO5CC9xg8LsnjxjhzytBOBgQgZUkPD1/Ka3aUcIC5LRJo2lAXi5tKimnhWs2U0Ozh86ZMp6OHzvMvDo0bnVdlRZeASLMzbOy63h8X0eBtUsLr3AiDEvlaLRYBFccP4UmFLe2yrXwGtE3n64/NXD0V6KDllJFXQVvsdBqvJwouwK0/iC2MOoT65ih5ZcMVjgrEFOrt21jC4+VrLQ0Gj94cFwrcr/gChJfOg7dmcFxwX5moQQW0vj5+vVhuztZcJnO/zwyM8Q+H1v2Ea9HceprYoUWhADWOFiuwGYluCpraynN6eTuzlj+zXiBrlz8fkGwIgIrSYAjPESW0RUYSLiuwwMBvl9W4aW3Nf44N9W5A507I4EV3CG6UJnA6jZ97FD63pS2vgq3/uc99kn7y4+TY3FRANE4V4nDTSVlLE4hECEcZ7QjeIWuBdYjdEfpriiIKlTqyVKBu5ubWUDBinX8hAltfrcWLOhWdKnKHfMRIc0QarHEmNE+SJhZhBj+PlvNLOdD7S9et46FyLjiYuqfF9gAWbZpE4usUN26iQruNaxxuysq/JZK+MSNHjDALx6TCaQB7wreGbwrCCIaDwwRWEnGF5t30M6KKiVSGmhAXg5NHNSPt90FJmBlq5gSXViHkAWYaQmzWsg0eNjQ1r7+lKNpRFHbCQW1PxkWcc10OdkxH12iCBBpel8fZ6hrcK2Og9UsniA/Xvg0sHtQM2FQEV1xgrGkVDICUY97KnQf63ftoh2lpdRPCZLxSphoIFQgSsIJFgBLmB4IgO5NbDmofRZj+pwl3n9s+VwsgdA63lzH1ooWixjZibT6BZy51VY23ppx3TWqE+De4P7XmuI9zeFQDcPW0eDh8iRRwf2H7yLSZSWZBG8iIgJLiAtabMHSs2rH3rBdmve/vZB27T+w5X5QALMAs4gzPrbsBx/ztaqQ7MxIS1ji8HthtYJFDumB7xhE12tfrGJLXEe6bhOJb7aXcB7pPMCgiBnjhok1rptAhbcElh9VecOaAKsC4mBpwLZXVhYd0YGlyA4EvzhTW6sYa7OvrwtzHt2eSANGdwYDq8mXSrDoBlhH8YuuIPEVNs7ct8b5j1XoKHogBbqcJw0b5rf0sFDZtk0lIoW7O5PBAqTvPdA+iw1KuJdWVnLeiciKHhFYQlzRFh9U3HBmh7jRwKfssQ8+Y4vUr8+dyRYUI3io3t3EQgbHvK/iWs+rOHPbmW7LcFgtYgEizLKfroTYml176estu2nK8IF08TGBy67otCCdGJiQDOjRqhrcB71CQbJb45IZiJTlW7ZwF5qVQYVYBqyIhUQysGDlSq6wQ3V3opttjRItOZmZ1FsFiDot2gL2zS3uSVeAlRq02GKBZoqwgDi13bLXmAYAYjFYRGmrY7IIE0xbAksoBhlYuzZxj/VgkalKLEJ4JRO6EQK6q8tWBJYQd3Q3IBz2Z4wbTnlZ6ezH9MWm7SyiwnUfdhS3x0sNSmgZogtCLFCQaTGGbaO51XEYCNBR2uvu1P5kQ/vkcXcGrrXbUs2h+Ear2am2+tihzunzOt5/PV9j2Ue8/qzaP1Cs4vZ7Rx5CRw43Zj9H/NPzv0hKa9zBBipBVBqo5NNVpZ4M1hEregQhKrtDhw7ldABYUNA9iMqwsxU5/M2s4surqjN8TyRxxtepbXBcZ1cZCGc9tDrzdwYuIyxBlxlt4qzHQec7Eo9nyFjyK4XTXl5dHTYtOs+K+/ShAei6NcsffD5RwfMECyPeFw1+N7rYYaGLJyKwhLgDIRPKYT+4cu8usOxRQ7MpwrBvii8WZCoecdhfu2sfx4cTWLcpgdWZEZkHAsSaFml+ERZBkGGLec8g4FD4fLZhmxK5VSFFlBZfmMgWVsdkA+IddKevomCA7k49shPPndUSlQjzeQUIsCAhpuPQYNtZVhZ2kldtjWMxYrcbqyYEBYi5zgq6rqQ9gRUKlCFIY0BQ5RBvVbr9+yEC1hntCpFm7e5EmgDWU9bPHIR9PEWWCCyh24C/z879cNiv52knJg4qSqr5r/S0EqFGcer5yTBy8pqTpnLB3Oxp4RY3RlJ6vJhTyRjx1Yx9Pm/Z52PLftD1xvepwj5WAg7FgGrR/vKsGSGFyI2z3+Zt39wsykpzUabLYW6dlJnmpCy1xTF82LCfqfYxN1t3MlflDfzJrJym8uk0lV/JyiazUYKRqskKKuzt+/axcAHwYxo9cGBSjbzT3Z2hKmxYr2DF6qxghIDzizB1DAHmPzYD7lhwHMdjG3Qu4PPmOcTBQsjn1N+rV2Jx8549YcWi7u6EtRQWMKPciV2jMaRIMwPO6W7ZUCFYpOG3fbx6NS9jFpwv21UaNqi0YKH+o8eOiZv1VwSWIEQJRNSf3l7IZnzMTQY/JfhnoRKcu9xwFI9XtxomkQ0lxHirjlnQqX1jziVDoFU3ujke4ZsdJaqV5w5rjdMCq7NgHjRDcKnAIgxiDELM3FeB91WIduLaUDz2/md+MdK/tyEYd5uO+8k2zxqspBCLC9d+a8YYJKtYZHeAzTuopLJaiQqfet4KaMbYofzuJAu6wkZFDxGlxSGsV3B+x2jIo8cmxxp+H69axVOBBPuMWa1BoXzN8BmUIwFBiZs2cZbQbJ7vCpEGAVjvdoe1xumpQMYOKqYB+bLYsyAkPLDC/fvTr/3O4FZCOb8nKkjD0s07Q1rjdBfh4ILedMG0iTyQoLaxibd1aluLLce5W4/VVlsoOoPLYQ8UZNb9NFcbsYZtMAuUEHlj6Wqe4PbKE470W+RQsT/6/qdJ50+mR9YiPdrCq7vXk23wQSirIsBgkCsseZXo4Fl696sVNKwg24xppbHJQ/sbiX40/QgzJrF5dv7nVNzbmN4Glqw+ubnspwUrHNhSWkPfnza5S3oX2oi0dgQagu4B8HgDy9z6Ji9lOG1hBxfo7s7M9CyaNrprR95qRGAJwgECS9ZrqkLHVnd3ovK2zlKf6FitcRh4oK1YiH/9i1VRDT7AYIM6JboguOC3BgGmxZch0DBZrRGvRVs0YHQnd1OaXZbbSvdTjfrO4JUCAATxMwuW0vC++fSzJLBi6ZGdhyghdfExk/xWHqtYDJXORETfewjF0yeNVqLKqLBX7tjDaQw1sjhR+f2r/6OKugaaOX4IDS/MZb8sWFKy0jPojS/X047yqrjlCyzTsAS2qOD1tZhbHLdwPLoe0SWo4+FLaQiZFiqvraOH3/uURvTpReP75/K1ViobvLRo4246ZvQQGqIaWDiP7+Atvtf8fo5T36fP+eP9W+u+2qrfqS5lwRQQj606Yf3t2CKNobClYhLcVO4uzE530uTiPO4aRBdhMHpqDW+KUzUk204V0hWIwBIEgYlkjYuXxQeDByDAtEVMCzLEYxJbxGOajhrzGnSfhSPcagCd7e7EiE74gqAw5y1GY6mtMXTfiEvV5yzXhIzHNsUa33qO49Q567WwxOEe/PHC09oIDz3lyTAlFs89Yrw5wixwNFpwXMAx/qm/YR1xFosRqeHQoiSUUNdC8kCeM3STo3L2mRU4KnkWFlxhG1tU2MFx7Z5XW0MQ4LyPF/5++8u1PCjn3otON/96K9qCOjA/lwapxhY+4/9u/i7rvhYa+LtmHF+vhQj+vrFv/Y5orMOhQZPKxw2On5w0lS1X6BqEnxbCfJUn8DOFFxeel0Qh1DuJQTyHD8wll3pPgucgQ7qwKgLIzupNU0cM5v2uRgSWIAh+IFhQQaBbEKDLZurw4oTuuoG1qlWUNdFLi1ewIAslSmCRw+ADCAxYUqwVGCot7MN3LdEIJRZhxcK6nijAu7rqg/DyizZ1DGGGfxEFnCUOFfSe/TVhRYnuhkYXca+MNL+gMAQOxAe2rXGdWbg+9uBuG6IklBVUpyUe+aJhwYF7bYoO3HOraMdWx2G0sDF6WOWkL0UJeHfYtOiBPH17ZSmx2Mv/HdZGgPXvhIzHcdDnEG80UCzXYGv5jtb41A4NmMG7/fwnX9D4fr3YJwsz6WMLKxl85sCGvVV09pTD4laeRSWwvvjiC3rzzTepubmZCgsLadasWbwFc+bMoXnz5vHQyMmTJ9PFF1/Mk7W1hwgsQRBigV4YPZQ/ma4w0OV2ZQd8l7RVJLjLwtgaFb+O05YFbWWAdSL4M4aFQh2bn8Pn2Xrhv671HD6zfOtuviaUwNIVOSrXwuxMrtDxPfiHz6BoV4f+0WPYqv8s+2a8+bnYWUXCE27i3ViIEi0CtdCAGEAlzVuu4LE1Km7rOVTgahMgRCKdxz1bsnE7z+OHtASLeG3BGjOgD4+Mxmf0Z/VvMLbGdxvn8fcC44Ov8e+rLfI8VmC+PtxzdM8G+1lp/79wo4sTDbzfW0pKaFTftlMxQFwV5eWHXAO3q+i0wNq/fz/95je/obvuuotF1fvvv08rVqygX/3qV7Ru3Tp67rnn6PbbbyeXy0WPPvooHX744XTiiSeanw6PCCxBEGKB9idDVyfmVNN+MOgCRbcarCi/ClGZJCJaLP7wmElt5ofTIyW7YrF3K7DoWQWZIdCChJq6znqN+s9/Xh/DZwyCNVRlrYXv4UP70ykTRvkFBQdTVEBwtAoodGd23zQgeL4wKhV5grzRwAIMURKuKzQR0YIQ4hfLYsGHFO/QF5t28PPV0cZIooDu5mXqPe+bm04O9Zw0q8ZDea2bJg0ZwO9JPH38bEoo3WXud4jt27fThg0b6DvfMVpUaWlpNHfuXDr99NPpvffeozFjxtAELIVgt1NmZiZ9/PHHdOyxx/K1kViyZAlNmzbNPBIEQYgOFKB9c7N5IthtZZX09dbdHNASh7jCyM4hhb3NqxMbpOOrLbv492OBd0yAi0rvlSUrOW3o5kR6ulJsQNjAcqJXFYD1BAHdebifaep+455jsAGm3NAjPLPTXDyZLeaCwxQcsJBh9CMGIQwpzPMvzI7pJ975ah3vX3Ls4TytBr4D34Xvxd/A38LfNIbkG91G3Ql+P0/Oq54pCBEIKhy/rip3+AdibVI4hicDeBfQpb5udykHNEIwbQvShK7DWdMnd6uY7SxjB/ShMf37kkeJeh+l0sD8PJo5bgTnR7zT0WkLVkNDA9166630f//3f1RcXExvv/02lZSU0NVXX033338/zZw5k7sGwZ49e+i+++6jv/zlL3wcCbFgCYIQS7Q/GXyVAKwmcKCOZws2FoQbfAAhAnGVDF03Gm35Aehis06Um0xTZwA8V8gXnR5NV1sUuwp0027cW8ZbPFMD83K7fVWNZCcqH6zFixfT008/zdYrdAXedttt3F14zz33sGVr4sSJfF15eTndcccd9MQTT/BxJERgCYIghAZi8fPNO9hBGQIxmSs/dAcuXPOtXzBCKMIvJhm600IBQYIVKfIzM1iYJNNqFELX0mmBtXPnTnr44YfZipWfn09Lly6l1157jf7whz/Qgw8+SDNmzKApU4z+2t27d7NVC+IpGHQJQqhp0Ld+4403mkeCIAjCwQxEY7JZEwWhM3S6I3vNmjU0YsQIFlcAYqq0tJSd3/v168cCTLNt2zYaMGCAeRTIUUcdxRYrHaIwpAmCIAhJiogr4WCn0wILgmnTpk1UW1vLx6tXr+auwtzcXBZbixYtooqKCvbV+uCDD2jq1Kl8nSAIgiAIQk8hKh+sd955hz755BPez8jIoAsvvJBGmytxYyThhx9+SJg3BuIK59D91x7igyUIgiAIwsFCVAKrKxCBJQiCIAjCwUL3TiYiCIIgCIJwECICSxAEQRAEIcaIwBIEQRAEQYgxIrAEQRAEQRBijAgsQRAEQRCEGCMCSxAEQRAEIcaIwBIEQRAEQYgxIrAEQRAEQRBijAgsQRAEQRCEGCMCSxAEQRAEIcaIwBIEQRAEQYgxIrAEQRAEQRBijAgsQRAEQRCEGCMCSxAEQRAEIcaIwBIEQRAEQYgxIrAEQRAEQRBijAgsQRAEQRCEGBOVwCovL6f77ruPrrnmGrrjjjto+/bt5hmiOXPm0C9+8Qu64YYbaPbs2eT1es0zgiAIgiAIPYOoBNbf//53mjhxIj3xxBN06qmn0gcffMDx69ato4ULF9Kdd97JAmzv3r20YMECPicIgiAIgtBT6LTAKi0t5XDaaaeRzWajY489lq688ko+t3TpUpo+fTrl5uZSWloanXzyyRwnCIIgCILQk+i0wNqxYwf17duX/vGPf9DNN99Mf/rTn2jPnj18rqSkhIqKingf4DrECYIgCIIg9CQ6LbDq6+tp8+bNdNRRR9H9999Phx56KHcVgqamJnI4HLwPnE4nxwmCIAiCIPQkOi2w0tPTqV+/fjR27FhKSUnhbkBYsGpra8nlcpHb7TavJN5HXCiWLFlCDz30kD/guwRBEARBEA4GOi2wCgsLqa6uzjxqBf5YEF47d+40Y4i2bdtGAwYMMI8CgQXspptu8gefz2eeEQRBEARBSG46LbCKi4vZivXJJ5+wKJo3bx4NGjSI46ZMmUKLFi2iiooKamho4NGFU6dONT8pCIIgCILQM0hRIqnTpqN9+/ax3xVGE/bv35+uuOIKv3P7e++9Rx9++CG1tLSwuLrwwgs71P2HbkJYsgRBEARBEJKdqARWVyACSxAEQRCEg4VOdxEKgiAIgiAIkRGBJQiCIAiCEGNEYAmCIAiCIMQYEViCIAiCIAgxRgSWIAiCIAhCjBGBJQiCIAiCEGNEYAmCIAiCIMQYEViCIAiCIAgxRgSWIAiCIAhCjBGBJQiCIAiCEGNEYAmCIAiCIMQYEViCIAiCIAgxRgSWIAiCIAhCjBGBJQiCIAiCEGNEYAmCIAiCIMQYEViCIAiCIAgxRgSWIAiCIAhCjBGBJQiCIAiCEGMOSGCtW7eOLrvsMtqzZ48ZQzRnzhz6xS9+QTfccAPNnj2bvF6veUYQBEEQBKFnELXA8ng89J///IdycnLMGENwLVy4kO6880667777aO/evbRgwQLzrCAIgiAIQs8gaoH1zjvv0KRJkygrK8uMIVq6dClNnz6dcnNzKS0tjU4++WSOEwRBEARB6ElEJbBKSkpo2bJldNZZZ5kxBogvKioyj4j69u3LcYIgCIIgCD2JqAQWfKsuuugicjgcZoxBU1NTQJzT6eQ4QRAEQRCEnkSnBdann37KXYDjx483Y1pxuVzkdrvNI+J9xIViyZIl9NBDD/lDSkqKeUYQBEEQBCG5SfEpzP0O8eijj9KGDRsoNdXQZrW1tZSRkUFXXHEFrV69mvfPPfdcPrd48WIWZDfffDMfRwIi66abbjKPBEEQBEEQkpdOW7B+9rOfsch6+OGHOcDn6vbbb2eH9ylTptCiRYuooqKCGhoa6IMPPqCpU6eanxQEQRAEQegZROWDFY5Ro0bRSSedRP/v//0/uu222/j42GOPNc8KgiAIgiD0DDrdRdhVSBehIAiCIAgHCzG1YAmCIAiCIAgisARBEARBEGKOCCxBEARBEIQYIwJLEARBEAQhxojAEgRBEARBiDEisARBEARBEGKMCCxBEARBEIQYIwJLEARBEAQhxojAEgRBEARBiDEisARBEARBEGKMCCxBEARBEIQYIwJLEARBEAQhxojAEgRBEARBiDEisARBEARBEGKMCCxBEARBEIQYIwJLEARBEAQhxojAEgRBEARBiDEpPoW532G+/vpreuWVV6iyspKKi4tp1qxZVFRUxOfmzJlD8+bNI4/HQ5MnT6aLL76YbDYbn4vEQw89RDfddJN5JAiCIAiCkLx02oJVUVFBTz31FF122WX0+OOP08iRI+mf//wnn1u3bh0tXLiQ7rzzTrrvvvto7969tGDBAj4nCIIgCILQU4iqixDiCsIqJSWFjjjiCCopKeH4pUuX0vTp0yk3N5fS0tLo5JNP5jhBEARBEISeRKcFVl5eHk2ZMsU8Ilq9ejWNGjWK9yG0dFch6Nu3r198CYIgCIIg9BQOyMl91apVNH/+fLrgggv4uKmpiRwOB+8Dp9PJcYIgCIIgCD2JqAXWkiVL6N///jfdfPPNbNUCLpeL3G437wPsIy4U+Dwc23VAd6MgCIIgCMLBQFQCC6MI3333Xbr11lu5G1DTr18/2rlzp3lEtG3bNhowYIB5FMhRRx3FowZ1iGIwoyAIgiAIQkLSaYFVV1dHzz//PN1www3szG4FvlmLFi3ikYYNDQ30wQcf0NSpU82zgiAIgiAIPYNOz4P1ySef0LPPPkt2u92MMUA3X1ZWFr333nv04YcfUktLC4urCy+8sEPdfzIPliAIgiAIBwtRTTTaFYjAEgRBEAThYOGARhEKgiAIgiAIbRGBJQiCIAiCEGNEYAmCIAiCIMQYEViCIAiCIAgxRgSWIAiCIAhCjBGBJQiCIAiCEGNEYAmCIAiCIMQYEViCIAiCIAgxRgSWIAiCIAhCjBGBJQiCIAiCEGNEYAmCIAiCIMQYEViCIAiCIAgxRgSWIAiCIAhCjBGBJQiCIAiCEGNEYAmCIAiCIMQYEViCIAiCIAgxRgSWIAiCIAhCjImpwPrmm2/oN7/5DV1//fX04IMPUlVVlXlGEARBEASh5xAzgdXQ0EB///vfadasWfTwww/TkCFD6F//+pd5VhAEQRAEoecQM4G1atUqFlUjRowgm81GZ5xxBi1fvpw8Ho95hSAIgiAIQs8gZgKrpKSEioqKzCOi9PR0ysjIoLKyMjNGEARBEAShZxAzgdXU1EQOh8M8MnA6nRwvCIIgCILQk0jxKcz9A+Kdd96h/fv3049+9CMzhujnP/85/frXv6a+ffuaMa0sWbKEFi9ebB4R4WfASV4QBEEQBCFZGDNmDN1yyy3mkQUIrFiwbNky3x/+8AfzyOerqKjwXX311T6Px2PGRGbWrFnmXvIjaUlMJC2JycGSFsmTxETSkpj0hLTErItw/PjxtHv3blq7di15vV56++236YgjjmCHd0EQBEEQhJ5EzARWWloaXXvttTw1ww033EAVFRV00UUXmWcFQRAEQRB6Dra7FOb+AdOnTx868cQTeYqGo446ip3cO0pKSgr3Yx4MSFoSE0lLYnKwpEXyJDGRtCQmPSEtMXNyFwRBEARBEAxi1kUoCIIgCIIgGIjAEgRBEARBiDEisARBEARBEGKMCCxBEARBEIQYIwJLEARBEAQhxojAEgRBEARBiDEisARBEARBEGKMCCxBEARBEIQYIwJLEARBEAQhxojAEgRBEARBiDFJvVTO119/Ta+88gpVVlZScXExzZo1i4qKivjcnDlzaN68eeTxeGjy5Ml08cUXk81mo927d9M///lP2r59O/Xu3ZsuuOACOvTQQ/kzXq+XXn31VXrvvffokUceoezsbI6PB2+++SYtWLCAmpubaeLEiXTppZeSy+Xi43/84x/0zTff8PGZZ55Jxx9/PH8mUloi3ZuuJpq0hPu9eDyRJ5988gm1tLT4v68z61weCOHSUlpaSs8++yzf+4KCArrkkkto5MiR/JmO3Ps33niD5s+fTw8//LAZ07U0NDTQ7Nmz+d47HA5eM/Sss87ic9GkBXFz586l1NTWNtqdd95JgwYNMo+6jmjTEi4vwYcffkjvvPMOlxfTp0+nH/zgB7y+WFcTKS2Ie+mll/jeDx06lK688krKzc3lc+HS8qtf/Yr279/P1wC8MyeccALfh64mUnkUTVp27NjB96aqqorS09M5T8aPH8+f6WqiSUukvNy5cyefQ5qwZu9VV11FAwcO5HNdTaS0hKsna2tr+TNr1qzhvDjppJN4jWEQ6R3raqKp8yOlpcvrfAisZKS8vNz3k5/8xLdhwwafKkR8//3vf3333nsvn1u7dq1PFTQ+lQk+9dD7/vSnP/n+97//8bnbb7/dpyoG/ox6EXzXXHONz+128zlV2flef/1132WXXearrq7muHjwxRdf+G655RafKhh9jY2N/HtVBczn8Hsee+wx/o3qwfbdeOONPvWS8rlwaYl0b7qaaNIS6fcuXLjQ97vf/c5XU1PDefnHP/7R9/bbb/O5riZSWvA7cO/VC+pbuXIlp0W92B2693v27PHdeuutvp///OdmTNejCnff448/zve+rKzMd8MNN/jWrVvH56JJixLK/ncq3kSTlkh5qQpePof04r2/7777fFu3buVzXU24tNTX1/uuv/5638aNG/n3497j3QGR0hLMH/7wB/+96WrClUfRpgXf9/nnn/P+t99+6/vpT3/K18SDaNISLi/xHbfddptPNaj4ucR7g++PF+HSEqme/Nvf/uZTosSnRK9v3759/jSDcO9YVxOpPIo2LV1d5yd1F6G6Kayc0dI84ogjqKSkhOOXLl3KrVC0KtLS0ujkk0/mOPVA8D4ULD5zyCGH8Fa93Py5c845h0O8QSvg8ssvp169erHCRivOmpbTTjuNLTa4burUqbRs2bJ20xLu3nQ10aQFhPu9AwYM4HNZWVmclxMmTCAlUPhcVxMuLepFpG3btvG9hwUHvwnPmnpp+XPt3Xu0ps4991zzKD7g+Tj//PP53ufn53PL+0DSgtY6rArdQTRpifRcLlq0iJ/LvLw8bsHCCjR48GA+19WES8uqVatoyJAhNGLECG6Fo8W9fPlybp1HSouVxYsXc/pHjx5txnQdkcqjaNKi6iZ+z8eNG8ffj/uC76uoqODjriTatITLS3wOv3vGjBn8XM6cOZOtKrBqdTWR0hKungSwAKEutNvtVFhYyGlGfrRXXnQ14cqjaNICurrOT1qBhcJwypQp5hHR6tWradSoUbyPm27tkunbty/H4YVAlxS2QLWKuJLASw5gcuwO8CLq3w5gytTHe/fu7XRaIt2briaatET6vcOHD/d3O6kWDKkWL02aNImPu5pwaUE6cJ/1vQcdSQv49NNP+ZqxY8eaMfHhsMMO48IFQBxt2bKFC6po06Ja8vTZZ5/RL3/5Sw7vvvsux8eDaNIS6blEtw0qvLvuuotuueUWeuuttzg+HoRLC36z9V3Bu52RkUFlZWUR06JRLXzueouXkI9UHkWTFlSgY8aMoc8//5zj169fz59D91pXE21awuUlQHo02Mfn9u3bZ8Z0HZ1Ji35XAERJTk4OC12IJ4hBlFmR3rGuJlJ5FE1aQFfX+QeFkztaFfBnQd8yaGpq4j5wDVoUiLOCfuS///3v3HqyPizdDQpF+CJAjaP1gXAgaQm+N/EkmrSE+72///3v6eabb+YCCy2XeGNNS/DzBTqSFlTib7/9drfkhQa/8cknn+TWdP/+/aNOCwq2ww8/nP74xz/SDTfcwL4PX375JZ+LF9GmxZqXAGJx69atdNttt3GAcEzWtGhgGe7Xrx+HeBNcHkWbFvjQvPHGG3TdddfRgw8+SD/84Q/jXlZHkxbsW/MSfk8IeH9QyaORiMYi0hpP2ktLcDogEuFf9sADD9B5553Hwqoj6Y8Hna3zQ6UlHiS9wFqyZAn9+9//5soXChfA1Ox2u3kfYB9xGrRY77//frrwwgvZZJoI4MVDOjZt2kQ33ngjvwA6RJuWUPcmHkSblki/Fw7UcAiHSME18SJUWoKfL9CRtMAx9vTTT+fWVHcAIYECBiZybdmINi1w3kVXB8zucNZFZfLNN9/wuXgQTVpC5SVAi/6YY47h69BVdfTRR9PatWv5XDyIZVo0sJROmzbNPIofocqjaNIC8YH3/ZprrqHHH3+cG1joWodIiBfRpCVUXsJi9dOf/pStcbD2wooCq3xmZiafjwcdSYs1HQDvxdNPP02/+93v2IEcor299MeDaOr8UGmJB0ktsDCiAF0Tt956K5sENWi1Wfu30WcMXx6AF/TRRx/lURzx6mrqCKh8MVoGBQzUtybatIS7N/EgmrSE+70rV67095dDmKAih2k4XoRKC34fugSsLaSOpAXxr732Glt8fv3rX1NNTQ3v19XVmVd0HaiwHnroITaxf+973zNjo0/Lhg0b2O9Eg/3gSr6riDYt4Z5LdOsE50F3pyX4XYHPDCoN3fIOlxaA9CN/4B8TT8KVR9GkBe887o0WA+j+gZCPl69PNGkJl5cAvx3WUYgvWF3Q1aZdH7qajqZFvysQvAsXLqTGxkYWh7j36DVAudveO9bVhCuPoklLPEhagYUC8fnnn+cKCo5tVvCAw3EVjoUwDX7wwQfsUA0wvBSOiLpvPBGAfwFazFdffXWbgh1pwRBSPNC7du2ir776iuNAuLREujddTTRpifR78X1orSAfUYmjFRivgilcWuAIDd+wuXPnsq8LWlTYDhs2LGJaHnvsMW6VI9xzzz38PdiPR0sWrTb4G8D500q0aXnxxRe5oEMBhsoCFpN4NViiSUuk5xLWK0zTgPTCiRddhNq5uqsJlxZMR4Dh9fjN6Fp/++23uWLAb4+UFgBxgmcKrfZ4Eq48iiYtECyoFOHHBDAsH9MCxKsijyYt4fIS3H333ewMj+cRn8FzGq+yOVxawtWTECIff/wxv9/4vWgIoqGLcjfSO9bVRCqPoklLPEjaebAwLxIeHHRRWEELAiPOUJGj0MRNxY2GaRTKGyOEgj9z7bXX8kibm266iY9Rketr0Pff1V06Tz31FI/4sRYwKEjgdIvf8txzz3H3C0ZHnH322VwhoFUSLi0wU0e6N11JNGmJlJfoV//Xv/7FLwUKNLzcmCcnHl2ekdKCZwkmZ5jeYQHBfCzoFmjvudTgRf/Nb37DAise/OIXv2ArAQocDbr4LrrooqjSoueWQaUHJ99TTjklZMXSFUSTlkh5CeDYjvICaYVTMJ7NeBApLWhlv/DCC3weo9bgQ4JnqL20oJWPOb3uuOMOPo4HkcojOBlHkxYIEsxRhAYZRqzhGcOcXl1NtGmJlJcQZCj7IOBRhsGahO7orqa9tISqJ/H70WjS7zfyBiJS+8CFe8e6mmjq/EhpgRDr6jo/qScaFQRBEARBSEQOilGEgiAIgiAIiYQILEEQBEEQhBgjAksQBEEQBCHGiMASBEEQBEGIMSKwBEEQBEEQYowILEEQBEEQhBgjAksQBEEQBCHGiMASBEEQBEGIMSKwBEEQBEEQYowILEEQBEEQhBgjAksQBEEQBCHGiMASBEEQBEGIMSKw4sTHH3/MK6gvWLDAjBGE2NDc3Ey333473XbbbdTU1GTGCkIgTz31FP3kJz+hHTt2mDFCtEh53jF6etkkAitOvPrqq/Tkk0/S66+/bsYIQmyYP38+HX300TR9+nT68MMPzVhBaGX//v20c+dO+n//7//RM888Y8YK0SLlecfo6WWTCKx2WLhwIZ1++uk0efJkuuyyy6i0tNQ80zlSUlI4ROKbb76hmTNnmkcHDx6Ph0aMGEHjxo3jcNhhh/G93LZtm3lF17JhwwY65phjzKP4A8vB73//e97Hvbjvvvv4flRUVHBcKPDcjRw50n/PEGbPnm2ebYt+tsI9Y7BanHbaaVRdXW3GxBefz0dPP/00nXLKKTR27Fg68sgj2ZqyZcsW84ruY9KkSbRnzx7zqH3WrFkT9XsKq8fcuXN5f8mSJXTyySfTxIkT6YorroiYN2+99RZf995775kxxBYB63uF8LOf/cw8G5pIZRCsDeeeey6tWLHCjIkvP/jBD+jf//63edTKf/7zH7rgggv4PYIlJBTXXnstvfHGG+ZR19OR8jxaOvs8aqzPFsoWlLGou4L5xz/+QVOnTqXDDz+c7r33Xn43wxHqucP1f/nLX+jYY4/l77j//vvNM6FJ9LKpKxGBFYGamhq6+eab6Z577qHPP/+cJkyYQL/73e/Ms53je9/7Hhd+KMDCgYrnv//9r3l08DFv3jyunD777DMaMGBA1Pcymdi6dSu98MIL9Ktf/YqPr7/+ekpLS6PU1MivHp69U089le+XDj/+8Y/Ns4Ecf/zxtHjxYvr000/ppJNOMmMDGTRoEFdgEHfdwR/+8Ae+D7/97W9p6dKlXHAPHTqUfvjDH1Jtba151cHNa6+9Rg6HgyuTqqoquuGGG+juu+/m+zF48GB65513zCsDgcVpzpw5LKas4Dt69+4d8Iw8+uij5tlAcB2eAbxzEHOhwG/D78Gz6vV6zdj4gTIylEhC3Pe//3265JJL6Ne//rUZ2710pDyPJ9ZnC+8T3qsxY8aYZ1tBOfH888/zPf3f//5Hq1ev5hCKcM/du+++S++//z6/wx988AF/D+JCkQxlU5ei1KgQBvXQ+GbNmmUe+XxKYfuUCPK53W4zpmN8+eWXvu985zu+E044wacqTZ964Dh+1apVHP9///d/vh/96Ee+lStX8jXg2Wef9f3yl7/03XTTTb6LLrrId/bZZ/t27tzJ5z7++GOfavn61APre+6553xHHXWUT7UC+JwSMT7VavGpB9unCiRfeXk5x6uXxXfLLbf4zjrrLJ9qfXBcvFAtY9/w4cN9u3fvNmOMNJx44onmkc/34osv+mbOnOmbPn06p1dfG/y7I92XTZs2+VTBwt+jChrf8uXLOX79+vX8vY888ghvjzvuON/ChQv5nKpIfHfeeSffL9Ui4+/G7wXR3OdgVIvb9/e//9088vlUYcbbkSNHhv0MUGLEd+utt5pH4Yn0+6+++mrfgw8+6DvmmGN8n3zyia+urs535JFHBuRDPCgrK/ONHj3apwSAGdPKtm3bzD2f79BDD/X99a9/9U2ZMoV/K961ffv2mWd9/mPcwzPPPNP3wAMP+JTo5PzR+Rnp+UA+4NnAO3b++ef7/zb+rr4n+M4rr7yS7+u6dev4OjynZ5xxhk9VJHwN/r5+T8Hjjz/O1+C5UgLS5/F4zDOttLS08DUrVqzg41deecWnBBbvtwf+Hj6P50xVeGasz7d58+aA3xGJjr5f4NJLL/Upscf78UQ1Knzjx4/3qUaJGePj9+2QQw7hc8g//U4gXokufu5Vo8V32WWX+V5//XU+F64cCJXWcHmHZwZ5j/uL5wl/QzV++Vy48hyE+75rrrmGy5+rrrqKn8lrr73Wfw7PLn4rnmMlkAOex2ieLSWw+B4q4c7pt3LzzTf7/vOf/5hHkQn33OEeWss0Jdh8P/3pT82jVpKhbOpqDhoL1tMffRV1CAe6L9DK1mRnZ3PYtWuXGdMxfvOb33Cr8aOPPmJT9h133MHxaHHgb6gXtU33j81m4/5rOAii5Q+zMUzlaFmqB5VbcujThikYAdeXlJTwuT//+c/82RkzZvhbfHa7nf/+Y489xi3ncMxdsSHq0FHUy8S+C7pFg9+PlvU///lP7hpDa14VLHwu+HeHuy/qWaYbb7yRVOHJljK0hlShxt0eAF27sJrh+1VhwN8HcA+/+OILbpGhJYZuWpjZo73PVvCb0MJDt5gG3TgdAebytWvXkqrYSQk7UoVaSEtPuN8PcO9gecU1MOdnZGTwd+F+huNblbZoQziUwKWBAweyhTaY4uJic8/4vfAVQtcZfms4cB2+E90ceGZUA8VvuQn3fCDv4DPz5ptvcvovvPBCdlS2glY4ng90f4Cf//znpMQI31dVGfDfwe+zgnuL74QFAX937969bCEIBr+3oaGBu1sA8jY3N5etknh+8DyFs+ThmQnVvYJnBN8Jyw66XPFdobpcO/N+AVhO8TxFYvm25VGHcGRlZXGXKSwjGtxbvD84Z+VPf/oTKSHO9/y6667jZwZEKgeC0xop72BxhVsIrtffhWcLhCvPI30fPot38YknnuCyD5ZtWPJRzijRSEqI8OdhaUT5CKJ9tjIzMzmPQ4HnDs+wEnmkRJn/OQhFuOcumJycnJDuHvj9sSybkpGDRmA99dGXUYdwNDY2ksvlMo8M0tPT+WHuDDDHqhYP70+bNi1gFI9qIXAlGgq84AUFBbw/ZMgQfsFQgML3AoUyuPzyy/3mfIxoUa09v2kYlQNeTC0y8MKEe/E0c1esjzq0B/wBUOHBB2vVqlXsVwHy8vLoq6++4koYBN+j4N8d6r6gwPr222/Z1AxQ2BQVFZFqbfIxxCzM+kC1EP0+DqhMkD9Op5PzGj4F27dvP6D7rMH34DPt3fNQIF0oeOCTAjM9fi8EXTDhfr9GtR75mdXg/kfysQklnDoawgFxm5+fbx4RCwmIIx1efPFF8wxxZdpe9ylAJYL7A3CvIHo1oZ4PFOCofFF5o4LBswBholGtdb6/qmXO343nD58755xz+DzyevTo0f7nSQNRhsoKlQwqUTx/ocQJ7rmuAAG6gBctWsQCACK8vr4+ZP5GAr8TlSTE0yeffMIuDBAbwXT2/cL7sXx5eCEEQgmnjoZIoCsQz7MGAgNxwaByhvAByBukAbRXDljTGinv0G373e9+l/fhoI3nSBOuPG/vWUBeQVhAtFjLLeS9LmfOO+88fk5BtM9WJCDKIXTQ6ECAeAv1nZGAPyuc/MvLy6myspJefvllcrvd5tlWYl02JSPigxWBUGIKLwMKNitoGR5xxBEcsB8MWj+ohFGoozUFUaVBKzZchWJtxeMaVNZ4QXr16mXGEu/jAQY4h4IUBQICBA3SoFvdaB11J3CURMENXxFYfCCw9u3bxwUKHKDhz4B79PDDDwfco+DfHe6+QODAGqjTD0sjWu/A2gJGYaW/H34saD2iIkVBjpYWfs+B3GcN/rZVWEQC1hL9DEF8onCC/x/SjgoSvluwPgQT7vdrgu8dfg8KxnjSt29frkw0eH/gb4SA+2d9x5DWjmB9B635CUI9H/B7Q+sfVgM8Iz/60Y+4ctPACoGKT+c58g771hY83tXgeweh9Oyzz/qfBXwPyohg8GxYnwU8j/gd/fr148pn1qxZ7KuCvNfPAZ6JSGAQBEYFDh8+nL8Dlhs0DKz3GnT2/eqOZ0Rz9NFHc8MG5QSEAJ4NWDaCwXOP/NDo/fbKAWtaI+Vd8PsPkaYJV5639yyEei6RDggoDfIRzyqI9tmKBHpg8Bzgt/Tp04f3Yf3rzHN35plncvl0/vnnsyUPjSRrXmiSoWzqag4agXXVzMlRh3Cg4IL5VYNWMh5wdDVZwYMG8YCAfSt4YLSjPFoLMBFb6YgJ1goKZrx4GhQEen4RvDBoXaDrQ4evv/6a40FH/tZph46OOnQUtOLQYsPvwu9DCwpWmtmzZ/M9Cm6Fd+R347tQ6VrTjlZoOOugBt1B+H4MLkCrDK0qcCD3ORrgXKyfIVhKNm7cGFBRotLQAs9KuN+v6ezzNUxVJNGGcMBqgJYuRCnAbyosLOSACsWK9feiEtKVF1rI+v5HC6yO6B5CtwWsPbjnmoceeoitAOh6ArCA4TdbKwQca8uYBnmO51U/B7BKwerSHnDsxTNlBe8F8l4/B9bfFwo0TvCcaPBbUWnDWmslFu9XMJMGT4o6RAJ5jgr57bff5gARg7hgIEqs76eumNsrB6xpjZR3eP+tXba41yBSeR7NsxCcDnQPoucERPtsRSLUc4cGSmeeO+THTTfdxN15KHPwDofq/o912ZSMHDQC68qZh0cdwoFKdNOmTdyy9Hg8/DLBWoGC0ApaA7rCsLZSAF5IxMHXBJUFunyw1S9RZ4FpGb9F+xw899xz/IIAdJmgEtN+GCtXruz0SL3TDh0VdegMqOTQb48XG4UXRCtaV3j5UYiEaqlFol+/fnyPUSgDtFjRog/n16LB38YoGeQpKivkNQq5WNxntNB0y7k90ALUzxAqSBTe8CPCb0EaYIFAqzyYcL8/HPg9kaxEoYRTR0M4UImgokDLGFY45C1a3ajwYcUKHqWkQQWj7zF8Nw6kQIYAxrQQEGoQqmg8Wb8P3UZobePvIM/Rnda/f3+/PxBa+Js3b+YWvhV0++B51fcc3Z2vvPIK71uBNcTaOkf3FiqodevWsXiGdQ3lDfJePwehrAJW4E+DrmvMbwVhBX8aCMfg/O3s+9XeMwJCCaeOhvaAtQNWIlg8ILBCge4mnTewdumGcL9OlAOR8g7dpBClACPg0O0IIpXnHX0WrOC5Q55r6zT8BrWgjPbZigQsVpimAY0FfAZdeJ197uA3hecO9xRdfnh2Q+VTrMumZOSgEVhdAVoxaNmi8oQZFH4wqPQ6w6hRo1i5w6Eb/eswgaNwgJNtNKBy0EOp0SpDJYTuKVQWaF3DpwOVGV5OVBgw5yYK+E2wZowfP55/G6wFEDKobPBywcEVXWFwQEWlgTlaOgNaTCiEZs6cyd2PyDPkYSRg4kahBuGMeXbQdYlCEwXegd5nFJ64XjuAQlQg/QgolCHUsF9WVsbnrWAIOAQaLH14dlBBhprjKNzvRyEYClRGqDziDebogcBBnkKkIK9R4EJkHXfcceZVgaCVjG4RdJ/BeowuBKtFqTPAOoV7iHsJofrSSy/xwAErqKgwXxniURGgKw1+KvALw3v/yCOPtKl88H04D38dPHfwp0J3TjC45+jy0qAiw/xBuC+o4FCp4tkPBfxw8JxA+OGeYB+VP56Niy++2P+sQ+jjNwfT2fcLfjDwh+kuUCbgfcM9svqGWUEe4flBeYrnHnmKdwp0tByIlHf4fhzjGohu5BHe5UjleUefBSsQNrCGoQzBtbDSQmQgLdE+W7gOzwi6wSFssK/LJ3TtIeBZwPfi2QrVcAPhnjukH+8iyi/cX7zX8KsNJlnKpq4kRRVY0ZVYQrehswwvPFquMM/i4Qy2ngkHRizuM0YIwVcGhU13g1Y2CkeMYkJLX4gfeJZQYUIAoasykcGzCkuHdiLvqUDkaGsS5pWCGA4nRrqTZHq2wnGwlk1iwUpC4KOAFjiAmRxmWBFXsScW9xmFMlptoUbZxJuXX36ZrR4iruIPRDqG9GOUYiKDLktYXGF16MlgmoZf/OIXLF4wGAIDc2B5T0SS5dmKxMFaNokFKwnBkGN0ncA5EqZajCRK1pZLIhOr+4yCD11c6AboLtAlBLGHrpP2fCyErgFFLfIAw+3R9ZNowBcMXT545kN1+fQkMLUI5j2DDyCcuNG1CqteopLoz1YkDuaySQSW0OWg4MYSKXjU4M8WajSckJhg9BKcWOHrAxO+kDxI3nUP8DfCIBj47WHUntBzkS5CocvBJJxwBoWDZjgHRyExwfBqzIAO3wghuZC8iz8YyAKLDKzdWMtP6NmIwIoAzK3wnwkGI4tgSg8H+usx6qM7gKlVL0eA5UMw+gWjtuBPoIdmY2gtWrUY/YIZiYNnp7aye/duvhbDvzESBWnTYHQJRqNghBYcY4PnV7ECPwHrNhjMhoyFSiN9R1eB6RjgX4URQsEBM0ZHyk9M3xBuhf/OgGkEMNQZ1j6MJIJzPEZyYaQOhmoDVJgYyWMN+N0o1IPBKCjrdXDQ1341GzZs4OcX34+RRNa53oJBfoXLMw2sk5gQsTtItLzD1AkoN/A38W5h7iINRqYiDzDT/GWXXcbdUKGApfeBBx7gEaoIeBb0ZKySdwZdkXeR7m1H807T3n2PJ/DPss6Or4mmnurOcjopQRehEBolpHznnXeeedSKKkB9L730knnUluDFYOOFqoB9P/nJT3h/zpw5vABoSUmJr66ujheTxmKj4KKLLuKFT1UB51uwYIFv2rRpPlWp87lgVIHDC3viPBY7/eUvf8nxlZWVvDjn4sWLfY2Njb7f/e53PiVG+VwwWBz717/+NQfshwO/6fbbbzeP4ocqXNssRm0lUn6qyqlDizJHAn8feaUqZz7+85//zPmoBDHHnX322XyPg1GVt0+JX/MoMlhYFfnf0tLCC1i/8MILnP+zZ8/mBWvDoSoW/i3z5883Y9qC52v69OkBCzfHi0TLO9xLvVAyFm9XlTXfH1Uh+VRDhxcKxmeQH9dddx1fF8y7777LeY78Rx6pCtL32GOPSd5ZiHXeRbq3nck78NRTT/l+/vOf+1RD1ozpXrDQ9OvmQthWoq2nuqucTkbEghUBDFNGi1TPYwRg/oXyx9xIaOGgtYohsrDuYHK8YNQLyUN84egMywQsSeqh5hETmFsEw1PxffhbWFD20ksvZasQ/Cc0mOAUfwNdbHfddRdPGRCMyku+Dq0VgDl/MM8NlinByDf4YMBhE5PLqReLF4bFxJn4HZhvJpQVC60VpBfWKczXggkA9UzX6OrDOlxYxgJOoHDgRjqDwVBnzPOCyfrQCsRCqaoA43NYZgLrr8FKg5Y+5pLB5IJ6ncBEBKMBMXEh5m5C3lvXdEPL929/+xsvvAtrISamhPUPVgi0fsOts4U1xzDfj17bEJOMYvFfzLuFOLQ+g2c8xz3EfYVDcnvAYon5a2DdhLM9Au418h/r8cEChtZ7MPAjgSUFI8vwLOlJV/H8oIWPZxnPEZ4vfB8mQ01kujrv8A7ic+gOB7D64h7jecZagRggAasxJl5EXmCiUZQJweA74GSO/Mfn8Z4hfyTvui7vIt3bzuQdRh2jhwPTucCKrMsyWAlhiYRVM9RcZXg/8VvhoI5yFGkASDec7fWcZ5jjC3PzhaIj9QS6jFHeor6B64Ym1O8L9324R4leTicKB43A2r37s6hDODA5HcSOnjEYoLsGLwEKJsxMjTWp8LCFW20fExdi4ryrr76aBRgmlcTLiYcbk+mhwMNLC7GGCfGwliG+B917AEIGfxOVLj6D5VPguBoMPo9uBL3oJ7bWWachcHCMIccQX/ibGvw+67psGhTOOAdRhJcMhY5+8SE8MeIDhTRefgiCULMl4/fHckX1NeWlUYdYgGUf0G2K34hKydoFhPQg/1GZoXJEhYCCDPluXdU/GNwPPfIHpneIYAhsVBAQ7rhvweCZxPxamAm/PbA8DESyXuPM2n2BfTzn1kaEBvmOzyGtEO5azEFsQ6yjoaBa+hyHyQvbWzS2aePCqEMs6Oq8w73EO4zZ6QGebdxbVOK4X0OHDuV4gFnVEbBOXjD4DqyZiMlBUcGiYYKuftBdebd4Q3XUIRZ0dd6BcPe2o3mH/MIgHpThyDPkO2bXB/iN+O14FzHRqxWkCw7xEDSYJBRCS4soCDY0cpEWCGbcBwjAYDpST2BVEjT0cQ3KDxxrgn9fpO/rSDktGIjAUiESsNpY+6/x0CEOLSg8dJgrCaAVhMrOagnCLLYQLhBZAJYiPNQLFizgFx4+BOjTB1g/CyIDQNSgNQVisaI6ZqBGQY3PQoTpilaDY+uCuxpU9vBRQKsGBQYKZT2bOKYuQCGHAgyFAlqOsEYFg8I7liuqWwVTZ0N7QNBY/ZZC+SdALMIHARUV8gQC3AoKbExOiHyPtKq/FczArfMO9xzWKcwkDmGF2eSx9pl1XUKAghKivT3QykRlrZeywG+AVRO+hbC44PnCNXg+gkG+Ie8BrChWqwEsk9Z1HocNG8YtelQG4XBvXBB1aI9EyDsAnya8b3jO4asDoYPKC5bqYCsknvtQ7x0sMRBZ2n8Sn0U50515t3hDVdShPRIh7yLd247mHWZgh+UQyyyB4PuOtEF0BYNyFHmuRRx+O34bGqzLli3jvMIzhDmirILQSkfqCdxD/B007HGvgqedsP6+9r6vvXJaMJAuwnaAuR+FD0y+1tXd0VqJtNo+nCDRnYaHGS8HQGGJ5QIwjBcFKEzIECYAAkuDBxqFIICQgfkWFiQEtET1Z6ygBYe5mqygoIC4g0jC38TvQOsjuGDA9yEeLS/8RgTso5WGwhcFBdKJJUvQmsPfQusOggsvPQofnMPSFcEk04rqaCWiu1aHUC00rOFlnavFuuI+0GtpQShBROMe6byzrupvxZp3uOfIeyxzgXuOihrdE8hDDZ5D3EPrxIewpuq8w7p5GlhTUGHpCgLfCesoClBYHlHxoHGAgjQY3A9YaCHOYAXQzyTAPdCzXGuQ9p6cd6iMIXrR0EBFi3uM9xUNilAVMt47vPfBeYeGGSpm5A3KHTTcYBmRvOu6vIt0byPlnRW8k7CuQbjgvqOrzXrfg8s6DX6b9RzeVfxN5AfKT2taIQJD0ZF6or17aP0N7X1fd5bTycRBI7D69z866hAJFEQQB28Hre7e3mr7eEnQr44CEhYeDVojKEDnz59PMA2HGqVoBQINa96hywgBrR1Y0TrCH//4R+6ShLUDLyyAdQyFt7XAQKGG7qbzzz/fv6I69tESwwtuBemFUAu1KrsWklZivaL6uPzCqEMsQAGFwkcTvI6gTg/yLdKq/uHA90NkBd93a7cAKqTgVj4sXTrvrN2GqKyCr8V5+IngN8HvAq3+4NXwUXjCcgY/L3QToPvCSmfzDbhGHh91iAVdnXfoPofI0msrwiKBew2xhcWlraPSYKFGhYXu+uC8w9+D5ReNHuQ7urt046W78m7aqNyoQyzo6rwD4e5tpLyzAgsPyvzZs2fzfUe5bSXcfdd1iQbPEMpniBg0ZK3pxgLKoehIPdHRewgOpN4RWhGBpUJ7hFrdvb3V9tHywXlYsWDBQSsFViG0aiBS0HroyLIAMJ/jwUaXEejoiurw/0ChjH57mNU1aOnBgRatEzgt4vdji0U2UaCjGxMB+zAZo7KHOMJvRh88WnWIQ6GPyht+Wmgx4pz2E7ES6xXVQwmnjoZYgHuHQhRpxm8N5R8FkLcdXdUfeYfzGrSA4buBrkJ0FcBPD5YsDQQx7qkVFJ4676z5HepaPM/IO+Q7Kl+Y+/E5K3iW8AwgDWiFoyGALbpLwtFe3jlHzog6xIKuzjuUCXi2kWcAz75uvODdgHsAnn/kK+47fG3wXgTnHa5Hl7weDAKXAkxdALor76aNyok6xIJ4vHfh7m2kvLOC/IboQvmIxifK7WArUijw/ei+0750aIDDdQTiCuUyhBvyD8IOvlGh6Eg9gTIEfmpwN0A6UK6Ho73va+95EQyki7ADwOoDRY+XTfdRQ+1DLKHFg37xcKvt40WBLwRMrNiiewcmV1hy0EoJNfLOCkZx4Psx8geWiI6uqI6XB60uFBLatwF96gCWLe30DqEFx0arhcQKChOIJ7ycKOC0nxXuxf33388jalBAwKqH5SSCgaMtCgwUSIm+ojq6BoLn40H6rWCeHLQ4YaW48sor2dKAAjkUHV3VH+nVlTLQAwaQPxjwAJGsuzIAClptKY0EvgMFZHAFDOsGJkJEpQXrCkaZBYO04xnF83feeedxVzmeAYwgCgW6jiEOumvm6kTIOzSq8H7AtxIVFEZ9oXJHVy4++9BDD3FXH74L/j0oM0KBLj1YYfDe4+9DYMO3C0jedd17F+7edjTv0OiE8IB/GMpCOIvDry1UHlmBKIQv609+8hP+LHo39Ght1A/oDUGXJ/4m6pBQlrCO1BOwxmFQEuoBWPRQvoS7h+19X3eW08mELJVzkIBsxEsB0Zes6xKihY2K4WBbUb09kF50D6ErN1nBb4evESqonoTkXfKSLHkH65X2mUP5joY5ujC7i55aTkeDWLAOEtCqwXDsZC7oXz5IV1RvD7R80b2MLtRkBAUurJSwZvY0JO+Sl2TIO3SFwqoFUQVrNCxJsLB1Jz21nI4GEVgHEegOQJ+/1ak+WYApHd2t4bpNDmbQPYPuVnQtwcck2UD3BrrDQg1BP9iRvEtekiHv0DWIUdwQWXCzQHcvuu66i55cTkeDdBEKgiAIgiDEGLFgCYIgCIIgxBgRWIIgCIIgCDFGBJYgCIIgCEKMEYElCIIgCIIQY0RgCYIgCIIgxBgRWIIgCIIgCDFGBJYgCIIgCEKMEYElCIIgCIIQY0RgCYIgCIIgxBgRWIIgCIIgCDFGBJYgCIIgCEKMEYElCIIgCIIQY0RgCYIgCIIgxBgRWIIgCIIgCDGF6P8DFX6pnOHzL3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5" name="AutoShape 6" descr="data:image/png;base64,iVBORw0KGgoAAAANSUhEUgAAAlgAAAFSCAYAAAAuFaEnAAAAAXNSR0IArs4c6QAAAARnQU1BAACxjwv8YQUAAAAJcEhZcwAADsMAAA7DAcdvqGQAAJd9SURBVHhe7Z0HYBzF9f+fdE1dtootN7l3bAzGGFNsML0kQAIBAgmmk0AC/EJCSSAk/EkgQAg9CS0xCaGEDsZAjG0w2GADtnEvuNuyVawunXSn+8/37c5p73R3ks6n0531PmbY3dm9083O7sx33ryZSfEpSBAEQRAEQYgZqeZWEARBEARBiBEisARBEARBEGKMCCxBEARBEIQYIwJLEARBEAQhxojAEgRBEARBiDEisARBEARBEGJM2GkavF4vvfrqq/Tee+/RI488QtnZ2RyPyxG/dOlSPh49ejRdcskl5HQ6qbS0lJ599lnavn07FRQUcPzIkSP5OkEQBEEQhJ5CWAvW448/zqIpJSXFjDFYtmwZrVq1iu6++2764x//SHV1dTR37lw+98wzz9CkSZPo0UcfpfPOO4+eeOIJFmqCIAiCIAg9ibAC65xzzuEQzO7du2nEiBEsvlJTU2ns2LG0a9cuqq6upm3bttFJJ53E8RMmTKDc3FzauHGj+UlBEARBEISeQViBVVxcbO4FMmbMGFqzZg3V1NRQc3MzrVy5ksaPH0979+7lbkGbzWZeSdS3b18qKSkxjwRBEARBEHoGnXZyh88VRNZNN91E119/PYuso48+mpqamsjhcJhXGcDKhXhBEARBEISeRKcF1vz589mZHT5aTz75JA0cOJD+9a9/kcvlIrfbbV5lgGPEh2LJkiX00EMP+cN///tf84wgCIIgCEJy02mB9c0339ARRxzBwgm+VlOnTuUuQ3QHlpWVBVis4JM1YMAA8yiQo446iq1gOuzYscM8IwiCIAiCkNx0WmBBMMHvSo8OXLFiBVuxMI3D8OHDeURhS0sLW6iwHTZsGF8nCIIgCILQUwg5D1ZtbS1blYDH4yG73c77Dz74IPtVPf/88/7RgUVFRTRr1izKy8tjC9bTTz/N1qjCwkKOHzJkCF/XHugm1H9TEARBEAQhmQk70Wi8EYElCIIgCMLBQqe7CAVBEARBEITIiMASBEEQBEGIMSKwBEEQBEEQYowILEEQBEEQhBgjAksQBEEQhIMGX0MlNe9cQU0bF/IWx92BCCxBEARBEA4KmrZ+TrXzH6bGlW+Qe+MC3uIYYiveiMASBEEQBCHpadqyhNxr5hLZXeQcMpWcI2eQY8ChfA5iCyGeiMASBEEQBCG58TQqAbWQxVXWcdeSa9xp5Bp5PKUdeg5lHnsNXwIrVjy7C0VgCYIgCIKQ1HirSlhk2fOHUEp6LzPWIDWnyG/J8pRv5W08EIElCIIgCELC43PXkrdyF3n2rKGmLYu5O7Dhy5eobtHfqWHZf/gaiKlQpGQYoqsljhYsWSpHEARBEHo6nkbyVu8lb/lWFim2nL5tLEFdTUttGfkaqqilUYWGau7Oa8GxCr6G/eZVoUlRAWLGljeYMo6axXFW6pf8k7wVWyl98gVk7zvGjO1aRGAJgiAIQg/Gs3cdNax4k0WWFfgwwVE8FsD6ZAglQ0Dx1i+eVGiuN6+MgD2NUtNzOaSY29Q0tZ/Ri1IdaVT76dMqDW7KmHop2fKHmB8iat65nBpXqvSZ/lnxEo4isARBEAShhwKLVf3n/+T91Oy+ZC8aQy3VJUp0rec4CCwIrfZg6xNbnlpFk2GJUvv1ka1PGhZNSjClKgGkBZRfSGX0Vj/Qbl4ZGhaKX77E+7a8Ieozvcir0oL0ANfYU8k59CjejwcisARBEAShh4I5otAVFyykrMIr85irCFIhptYnFlKtAiolLce88MAwrHFvsCXLj91F6YeeE7euQY0ILEEQBEHogcCyU7fob2y5yjzuWjO2FTiRY+LOjgCBZAimXmqrgjoOsD7ZHOaV8QECEQ7t+C3W7sJ4IgJLEARBEHog2koVzjEcE3Py3FGpNrJl5JsCKtDyxD5Qaiu0RaZpEARBEIQehGffBnb6blj2ohkTmbTRJ1Hm9J9Q+pQfUtohZ5Jz+LHk6D+BbL2LRVxFIKzA8nq99PLLL9Nll11GNTU1ZqzB2rVr6bbbbqNrr72WLU/19Ub/a2lpKd1333103XXX0W9/+1vauHEjxwuCIAiC0H20VO8l94YFVPP+H3jOKIys83nd5EtJIW/FNrZmBeBppKYtRvcgJu8UOk9YgfX444+T0+mkFHXzrdTV1dFf//pXuvTSS+nRRx+lPn360OefG5nwzDPP0KRJkzj+vPPOoyeeeIKFmiAIgiAI8aWlag+518+jugWPUt2iv1LTpoVE3mZKcWaQY9DhlDHlEso88sd8LboKMQIPXYKwbtV89DCLLDi/h5u8U4hMWIF1zjnncAjmq6++orFjx9KYMWPI4XDQxRdfTCeccAJVV1fTtm3b6KSTTqLU1FSaMGEC5ebmihVLEARBEOKEt3Inudd+wKMD6z79OzVtXkQt9RWUmtWHRwlmTP0xZZ30S0qb8B2yFQ5nB3BMvomRdhiBB78rWLe0uOrIFA1CaMIKrOLiYnMvkB07dlBmZibdf//99Mtf/pKeeuopamhooL1791JBQQHZbDbzSqK+fftSSYkx/4QgCIIgCLHHW7GdR/zVfvQQ1X/2DC8jg6kXUrOVqBp1AmXO+Bn7UEEw2fKHmp9qBdMXZM+8kSfoxDUQXFkn3CDi6gDptJM7/K1WrVpFV1xxBf3hD38gt9tNr732GjU1NbFFywq6GBEvCIIgCELs8JZvocZV71LtvAepfslzPJ2Cr7Gap1xwjZpJWcf/nDKPU6JqxHRKzcwzPxUBexpbsyCqILjivUxOLNlU0kALVlfSy4v38RbH3UGnBVZ6ejr7WeXl5bGgOuWUU9jp3eVysdiygmPEh2LJkiXsIK9DsK+XIAiCIAiteEs3U+M3b1Pth/dT/eezqXn7Ml6CBj5SrtEnmqLqWiWqjqMUzD3VA3l/eQW9tayMvtpSQzvL3bzF8ZsquJvjOytVpwVWYWEhO7pbQbcgugPLysoCLFbwyRowYIB5FMhRRx3F817pkCDTcQmCIAhCwsBTKqx4g2o+uI/ql/6Lmnd8xTOnp+b0M0TVCTdQ5rHX8NQJPVVUaRZvqKLVO+soO91Gx4/vRedP68Nbpz2FNpc00GfqfDzptMCaOnUqLV++nH2xMELwf//7H40bN46ys7Np+PDhNHfuXGppaWELFbbDhg0zPykIgiAIQkRaPOQpWUcNy19ToupeY0qFXSvY6Tw1tz+5xpykRNWNSlRdbYiqJO7KiyXVDV4lsKpZTP14ej86fGg2Dcp38fbHM/px/NdbamhfdbP5ia4n5EzutbW1/lnVPR4P2e3GAosPPvgg5eTk0IoVK2j27NnU3NzM4mrWrFmUlpbGFqynn36axRcsXYgfMqRj82fITO6CIAhCj8TbzJaq5j1ryFO6kY81qbkDyNFvnArjZVLPCMDPCl2Bw/um09lTCszYVuYur6A1O+vo1EPzaPygTDO2a5GlcgRBEAQh3nibqHnvevKwqNrEliuNrddAsmtRFaNFkA9m6txeWrCmktbvqqfDhmbTCePbWvXQfQgL17RROSrER6iKwBIEQRCEKMDs5x4lkrzVJZTiMEbhOQceyiPyQuJxU3PJWlNUBc4Raes1yBBV/ZWocmWbsUI4dpS7aeu+Bvp2XyOV18Dih4FyPirMcdCPpredGPX5j0uotLqZ/bLQdRgPRGAJgiAIQidxr3mfmrYuMY9awYi+9Iln+2c/9zU3kEeJKnT/ecs2c5wGa/kZlqpxIqraobbRS1uUmNqiRNW20kZq9gZKl+ICF1XUevg6OLbD90qDqRowmhDO7/DPcjniM2uBCCxBEARB6ARNW5aQe+37PPu5c+hRZM8zfI0xAzoc0jHBp7P4CLZWYb4qK4aoGm+KqiwzVggFrFQQVBBWhpWqlV6ZdhpSmEZD+qRTcb6L7LYUdmB/+bO91OTxkcueQoW5TiqtaiK3OgbxtF4BEViCIAiC0AkwZQJG9WHGc0zKaaXhyxe529CKLW8w+1PBWpXijI+DdTJS0wArlSGotpcFWqkcSkAVF0BQpdEwJapgjQoFRhO+ubSUuwM16DY8dVI+9VHbeCICSxAEQRA6CJagwTp/GNGH6RKCgRULiyWnpGWTa8R0sheNFVEVge1l2krVwF18ViCMtJUqGssTLGB9cpxx6xIMRgSWIAiCIISgpWYftdSVUUttOXlrS9W2jHxq62vxsFUq46hZ5pWtYMHkhi9fInvf0ZQ++UIzVtDASvWtElNbQ1ip0pypNLggjYb2QUindHWczIjAEgRBEHouzY1+8WSIqTI+9tXvNy8ID2ZRD57oE4suY11ALJosiyUbQEhpB/VgK1X/3k62UMFSVdTLacYeHIjAEgRBEA560LXnhYjSwRRTvqbApd+sYGRfalahCgVkUwHb1MwCalz9LvtZYaRgxuQL/CIL0zbUf/mS2vNR1nHX9thZ1uEH9e1eWKkaaHu5mzwWK1V2mo0Gw0JVmE6DlajCDOsHKyKwBEEQhLgBodO8cwW1qG2KPY1FigNzR8WCFo8STeUsnvxWKRZT5QETeQajRZQWUFpMkS2MRcXTSHWL/0EtNXv5EEIK6dKkTTxbpWmSeZQ8YBReU3ML7w/spM8Tpk7QVqr9dZZJU1PxXWmmL1Ua5WfF19G8OxGBJQiCIMQFdgBf8z4LFCvBc0e1B6xOVkuUtkxZRU4blJizWYWUKaZSM/PMCzqJSoN7wwJqUmnCBKIgNbsvpY07jSccTSYgrN5fXh4w8g7THGDk3YiidDMmkKp6PeKvgZ3JrVaq3phCoU86+1JBqNlTD14rVSREYAmCIAhdDnefff5P3ocDOKY38DU38mSdvoYqFleZx17D5zUtdRX+rjwdYJkKFmhWYE2CeGIrFASUKaa6ciQfhF2ydgdCXP3r4xLex9QHuel2cnta/GLLOmnnVtNKha4/q5UK3Xw8hUJhGg3tm87dgIIILEEQBCEO1C36G7VUl7R1/rZ0t9kLhvHknYaYUkIqHKl2JZ7ylXAqDPCNSs3K53NCx9FLyIwbmEmnTWq15q3eUUfvr6ggeypRUe80KtnvJk9Lq1zok4spFNK5229gXvwm70wmRGAJgiAIXU7NnN/xNvuM3/LWip7aIJgUZwaLKG2J0mKqpzqPxxptvYLl6qoT+5uxrcxdXkFrdtapjCBKU0oLTunoMsRUCphSQYiM3CFBEASha/A28fp77jVz+DCcjxWc3XmblkNpE75LGUdfQdmn3EJZJ/2S55pKm3AWL0ljKxwh4ioGoHtv894GWrm1lo/RLRgKWKnAqH4Z9NNTB9CZh+fT6P4ZIq46iNwlQRAEISbohY3daz+guk+fopr3/0j1X/yLmrYu5fPoIgzlP4URhcBRNJYcgw4jW6+B7JQuHBiNzS3sgL5cCamPVu2nlz/bR39+Zwc9N38Pvbm0jFZuDz9FBXCbIwrzs6TbNRqki1AQBEGICp+7hjzlW8lbsY0DfKeCSc3qQ7b8weSrqyBP2WaevgDTGGjgIF635J+8zZh6adKNwEsEIKTKqpuprKaZF0UurzW2DU2GQLKCaRMwVUJBjlMFB322vopHAF4yvajNWn1Pz9vNc1qFOie0jwgsQRAEoUNgPiktpjwqYPRfMKm5A8ieV8xLydghluymA7SnkWo/+St/hkf6mV193oqtvHUOmUqucafxvhAaq5CqUCJKC6pQQgqkOVIpP1uJKRWwRQhe029TSQO9tayMp2UYPyiLXOozYPWOWhZXhw3NphPGS7dsNIQVWF6vl1599VV677336JFHHqHsbGOYppU33niD5s+fTw8//DAfl5aW0rPPPkvbt2+ngoICuuSSS2jkyJF8rj1EYAmCICQW6NKDkDJE1fa2s56n2snWa4AhplSwKWEVcRSfElkNK97gWdD9KAGGUYXwsUo24CS+WQmUHeWN7MdUmOvwT2lwIGghpS1R7QkpLGYMq5Qhppx+UZXh6pgX0FdbatiS1eQJlAMQV0ePyu22xZKTnbACC6KquLiY3nrrLRZQwQKrpKSE4+vr6/0C695776XDDjuMTj75ZFq9ejWLrQceeIBstvbnxBCBJQiC0L149+/wW6ewryfQ9KPEkK33IFNMqaD2owXzYqU4jJnck5HFG6pVaGvBK8xx0NlTCiknvf16r7NCCvNNaUsUW6VMUZUVg3mnYK3aVFLv97saXpQh3YIHSFiBBSsUBNbll18eUmDdd999dMIJJ9C///1vPl9dXU233HILPfbYY35Bddddd9GFF15IY8aM4eNIiMASBEGII95mFlF+C1XlLgpeTgaTc8IqpS1UySqGYo3uVgOw8mDqgup6D88dtbPCzSLrR9Nb7xULKVM86YDjcELKYTOElLVrD0Em8Ewu2vXBCiWwPv30U1qzZg2Lp9/85jd8fuPGjTR79my6++67zauInnzySRo7diwdf3z7K4qLwBIEQQgPiyCMwlNEJXaaG/1iCtuWqt3miVZS0nPJ3nswO6XbehfznFNCWx6fu5PcHh9994iCNkvJYKQeRBZmNkf1GklI2SGk/F17rVvMSyUkP52epqG2tpbefvttuuCCC8wYg6amJnI4As2JTqeT4wVBEITogB8UZkGvX/IPcq+ZywHHPDFniCkPND53LXl2r6LGVe9S3cdPUM2H96nPvEhNWxb7xRUm8HQMmkxph55LWSf+H2WdcCOlTTpXxR0u4ioM6EqDuIIICrVO3/hBxpI828oaeYoEiCuM3EN329gBGXTsmFw658hCumJmP/r56QPp4uP68gzqRwzP5rX7RFwdPHRaYL300kt0+umnU05Ojhlj4HK5yO0O7K/HMeJDsWTJErZa6ZCSIk50giAIASgBhSkMILKwkDCWmXEMOJR9oTD7Oc5psG5f846vqXHFG1Q7/2GqnfcgNSx/lZq3L/MvO5Oa049H66Uf/gPKOvlXlDnjOp7E0zFgIqW4Dtw5+2AFIunbfY3sCP7Ol+UcF25yzpwMIz4/005nTymgy0/oRzecMYinOjj9sHw6ckQODVNCKte8Tjh46XQX4fXXX+/3scJHYdHCudtuu41++9vf0qOPPsqWKwCfrKuuuopGjBjBx5GQLkJBEIRAIJaad60IuX6fnvIgNbuIfE21bLEKBk7oASP8bEbZLIQHI+n27HfT3qomtW3ibW2j1zwbyHWnDmwzwm7+6kr6eksNTRuVo0KuGSv0RDptwYITOwQXwj333MPiCvtFRUU0fPhwmjt3LrW0tLCFCtthw4aZnxQEQRA6Q7M5nUGAuAL2NEoz54xqqSkxxJXNQbb8YeQadQJP2Ik1/zKmXU6u0SfyEjMirtqCCTZ3Vbjpy29r6N2vyunZj/bQY3N30qufl9KidVW8nAzEFbr4+vVy0qQhWdydp+eSenNZKbmbW20U6BJcs8MQuphTSujZhLRgwSqlrUkej4fsdsOU+eCDDwZ0DdbU1Pid3EFZWRk9/fTTtGPHDiosLKRZs2bRkCEdm5VXLFiCIAiBRFogGTOfoyuQHGmUMeUSno9KiAysUSWVrQGj+UKBUYBFSlAV9XJR31ynf00+DUTVU/N2+eeNGqgEF0YRwj8LHD++V0zmwxKSm3a7COOFCCxBEATDqb25ZC2v6eetLSV0QGHh4+C1+eCDBUd3dAFiQWQhEIzeg4jaa4opiKtQ5GXZWURBTEFU9evdMUsfRNbc5eVs5dJgnqrTJuWHdH4Xeh4isARBELoZzEHlKVlDzXvWkq9hvxmrQOmsFJZzyFHkGneqEQfYB+tvbMVyjT01KWdBh7XHZU+NySzh++s8fiFVooTUPhXQ/RcMJv/UQqovW6icPOfUgYKuQTitd2RyUaHnIAJLEAShG+D5qErWsrXK11htxipSHWTvM4IcRePInl9MNQufUILKzfNeOfqOoRYlqppL1rHIwsjCzOOuNT+Y+MDqg9nPsTSLBqLk+PG9O2z1qVHCDCLKEFRu3mLahGAyXRBTrUIKAWvzCUK8EIElCIIQJ7xlm9lKhe69gHX97C4lqkYZokqJK+t6frBS1S97kVpq9tIeXz9ypjRRPpWTve9oSj/0nDZdh4kKxNXLi/dSabXh9wQ/p6p6j9+PKdSoO8yAjpF8Rlefm7f1ISbthHDyC6lcQ1TFYvkYQTgQRGAJgiB0IZ59G8izZ40xItAyMWiKI12JpDFk7zeW7IXhF8UPZfUBECMQJcmCnr5g3MBMOmF8b3/XILrX3lxaykLrpIn55G7ysIUKYgrWqmDQpWf4TLVap2ROKSEREYElCIIQS7zN5CndaFiqlLgib6tzdYori+xFY8mhgi1/qBkbmec/LmGrDxyo++Q4ye1p8VuBxiuxcuqkPN5PdPTyMqHmjsIafu+vqNAuZwHA6RyCCmIKWywlIwjJgAgsQRCEA8XjZgsVfKo8pZsCFk3G+n4QVPaicTzxZ2eA5Wrxhmoa3jedR6eFsvqEWg+vM6AbDg7hzSoEbkPHe1R8yGtbiJrV/4Lj1X/qJqjfraqa4EWQNUjPK4v3sXVq9IAMFpJaWAlCsiICSxAEIQp8zQ1KUK2j5pI15IWospCamW9aqsZRam4/M7bzPD1vN4+2i2T1wQLBY5Qo8SixFSB4tNBpUVs+11YwxQtM1Amh5bKn0HWnDTRjW9ECC0ISy8sIwsGACCxBEIQOwgsomyP/vOVbzFgDjOgzLFVj1X4fM/bA+PM7O3j7f2e1tXztq26mf31covZCdax1HFiNEOy8TTW2SgjZU0PE41ids8a37oe41tyCp5RYhE/V+dP6+GdC18xdXkFrdtbJBJ3CQYUILEEQhAhgvT9YqXjiz/2G4NGk5vZnK5Wj3zhKyehtxkYPHNq3lzfS9tJG2lbWSJV1RldjKIGlrT5ZLhuNHZihxExbYcPBruKVWAo8F5v5pzqD/r2wYh1/SG//YsmwxK1W4io73UY/nt4v7r9LELoKEViCIAhB+Or3U/Oe1SqsoZbqPWasga13MdmVoIK1KiXtwEbxoftulxIe25WYgqDaVxW4dAukBgroUw/No/GDMjlO87ISKzvVZ5NpUWGMhFywutI8agXi6uwphdQnRxzYhYMHEViCIByUYK6ppi2fk7diKx/b8oaQc+hUnhohFC01+wxL1Z611FK7z4w1wCLKDkynAFHlDBQ6nQXTD0BMwUoFq44VWypR/94uKi5Mo+L8NLLZUsxuQOKuM3StVTV42OqDkYTJaPVB1+bmknraUeZWvzuVBhW4aPzALLFcCQcdIrAEQTjocG9cQE0bF5pHgThHziDXyON5v6VqN/tTYZ6qlvoKjtNg4k92VIcgc0Q/mef+Wo8hqFTYoULwrOP9ejmVyFCCikOgbxLYVNLAa97pCTk1YvURhMRGBJYgCAcV3vKtVP/5P3l6hPSJ55Atf4g/vmHlG+xTBb8pT+Uu8jVW8TnGukRN31FEtuimCMBM49tKW/2oahsDJ8vEPE5aTEFYaSfwSMA3a/XOWu5ChNUnN8MmVh9BSHBEYAmCcFBRv+QfvM5f+uQL2nQHotuw4cuXzCNFhCVqOgqmO4B1anuZm0VVeW2gH1WvDDt3g0FUDVYhzSnr4QlCT0AEliAIBwceN3lry5TA+idRSzNln/Fb80QgNXN+R74UG2UccSHZC5WoioKdFYaYgrDavb91pnaARYZhnWIrVWEaZcuaeILQIxGBJQhC8tDioZa6cjNUGNtaFerLyddUz5egQEPHWdYJN1BKei+O02Dh5Nr5D3P3YdYJN5qx7QOHch7pp0QVxBUm6tRgoeGB+aagUiEvS9bFEwRBBJYgCAlIGxFlBl9jtXlFaFIzC5TQquNZ1t1DT6JVLeNpX7VhYcLyK4ekribXlv+Rve9oSp98IceHAhNiQkxp5/SGJqz3YoB5pAbmtQqqPrniZC4IQltEYAmCEAD8l7zVJUTNjewgbssbbJ6JLXA2DxZSXoiooNF8wcAqhaVojJBHNnNfT/TZon771598RIt9R1ETBYofJzXTtJQldNhxMyk1p3VNPKzHp32oIKqq6lvXEgQD/ILKxfuCIAjtEVZgeb1eevXVV+m9996jRx55hLKzW5cvePPNN2nBggXU3NxMEydOpEsvvZRcLheVlpbSs88+S9u3b6eCggK65JJLaOTIkeanIiMCSxC6GU8j1S97yT9vlAZCJH3i2QGCpKPAmsQCirvxrF16SkRZFkQOJsWVZRFRhpDibVaheUV49BIyTnsKHT06lwpzjNGApdVN9Nn6Kp7u4KLj+lJTE0RV6Ak+sciw9qOCoILVShAEoTOEFVgQVcXFxfTWW2/Rww8/7BdYS5cuZeF16623Unp6Ol83atQoOvvss+nee++lww47jE4++WRavXo1i60HHniAbLb2nTxFYAlC91K36G9s/YF/kmPgJI7D1AawaJE9jbJn3sDbNniblGgq81ugrN16cDwPi/ouW5ZVRLUGskXf7fbm0jLavLch5OzneoHk4OX74Delu/wwdQKWcxEEQTgQwgosWKEgsC6//PIAgbVlyxa2XEFUgffff5+2bt1KF110Ed1yyy302GOP+QXVXXfdRRdeeCGNGRN65mQrIrAEofto2rKE3Gvfp329j6QvaTKVVjXxhJhw3p6Yto0G7JljTGeghJchnlpFFKxUYVFCKTVDW59UyDC36jjFkW5eFD34jY1NXvaRcje38PajVRXU2Oyj604d2GaeKMwn9fj7OylFRR+ixJcWVBkydYIgCDGmXR+sYIEVDITRpEmTaODAgTR79my6++67zTNETz75JI0dO5aOP96YNTkSIrAEofvA3FFry5200HecGRPIKNpI01M+YWESCr/1KavAFFSGqOrMWn2YkBO+UI1KJDXorRJP1mOcRxyElNXx3AqKtBT1QyMJLHQfXn/aQDNWEAQh9hyQwIIv1vr16+kXv/gFrVu3jrsO77zzTvMs0TPPPEODBg2iU045xYwJjwgsQYgz3ibyVu3hsHvDcnqt+UyOxuLBhw/NYXGCLrX5q/ez39LJKfNoeKGtVUypAAdz7Vyu0SLJEEOtosgQTNZ4QyghHpN1doZ0Z6oZbG32V26rpf11npBdhHqxYYwC/MHRfcxYQRCE2BOVwMJHXnjhBSopKaGf/exn5HQ6adOmTfTcc8/RPffcY15F9MQTT9D48eNpxowZZkwrS5YsocWLF5tH6oeoFueNN3Z8XhpBSDRgHXF7WignPTEnlsTUBd7KXbz+HraefRvMM0QLWqbTRhrB4mraqFwz1gBr4b21rIzyUirp8EOGWqxLhljSXXQ6vrPA38kvlFxtBVPwPuadioT+vfjeUyfl04gioysS8e8vL+duxe8eUeCPFwRB6AqiElgvvvgiVVRU0DXXXOP3t6qpqaGbb76ZHn30URZcAD5ZV111FY0Y0f5syWLBEpIVVNwLVu+n6obWNecOH5rNQqXb1orDrOYspFRQ25rKCmpsdFMjuchNadToc1Fqagq5XYXUaO9Fm2qyqNaXTpdMLwq5ePCf39lh7kUGo+3aiqJAoQR/JywXg/1MV9f4Ps1dXkFrdob2DRs3MJNOm5RnHgmCIHQNnRZY6BKE9eqOO+4guz1wxuI//elP7NB+1lln0RdffMFdhvfdd58qyNsvREVgCcnI4g1VKhiTX8KvJzfDzrN+g0IlVH4wrW9MRRa66oK71xrcHqqvqaT6ujpqaFAiChYlbyq5lYhyp7iomTqyaDGKgZR2BdakIVl+oaRFU5q5n2hLwqB7E12C1vyA6BXLlSAI8SCkwKqtrfWLHY/H4xdSDz74IL300kvctWedemHAgAE8YrCsrIyefvpp2rFjBxUWFtKsWbNoyBBjJfv2EIElJBvW+ZbOnlJIg/KNCSjRVTh3eTlPFXDY0Gw6YXzgci2aOrdFJPm73QxfJe2nZMSbXXAqREu60kzpLrshhhyGMGpRbz62sCht2ttIe/a76Xj1W2F9s7Kj3E2vLN4nfkuCICQNpQ31VN/cRBkOJ/VypZGjA4aeWNOuBSteiMASko35qyvp6y01IZ2p9Wg1zE85ol+GIaQOwKlbY/c1kyuFO/nIRU28TVPH6S4HZWRmUnpWDmX16k1p2b391qWOzOkEsfjyZ3t5aqjjD+mtxCLmgkqlneWN7OSO7k/xWxIEIdHZXVtDS0t2UXNLa4MU4mpK0QDqn9V2sF5XIgJLENoBYqi63sPTCEBo1DR4eK26TSX17DB9/rQ+fuuVlafm7ebreG6DEK8Z+yHBmuSyseN2GrnJ2VJHad4qcrkryNFQQmk+txJUSkSpcxlkLGacmt2XbL0GkC23v9r2p9Scfhx/oPgn4QxBJEucIPRUUImX1tdRpbtRVeI2KszIYGuJ0D1AXH2223BnKEg38qK0oY6q3MaEx4cWFtHI3vHzvxSBJXQbECsQLliMFwvxYlLLeONp8VFNvRJNLJ60iFJb/DZTSIW1NiFaaadwlh3ttwSH6gwlolwQUxBSSlg5m/az83mL6YTurd5D5A1crgXwVAi5AyhVCSkWVLlKTKUG+j7GEliyFq+v4jwByJfDh2WHFJCC0JMJZSkBg3N60aQ+Rd3SJRUtSMOa8n20r75eiZFGyrA7qFdaGk1SgiTDEf2qCvEEaZjz7QbenjR4WIDQ3VpdSctKdnOenDx4eNzSJAJL6BbgGA4HcStwQsaw+lBO1tGCRXshkiCgtOWJt3xsTGzZHjZVTman2Sk73aaC2qZha6Oy/TW0fKeHheEPpgX6Jun5lrIcHrpqem//aD5v1S4VlJgKsYQMlqiBmIJVSm/J1hEHdUFILuqbmw2rj83Wbf4xBwL8exbuMNbshKWkT4bhIrC1qpLqPc3cFXV0/0Ecl+hAkCxQaYGwCgb5MmPQkIS0yuF3ezh4eVvW2EAr9pVwfhyvfnMwSGOZyjfkS7y6CkVgCXFH+y4BOE4X5jrZ10eP9go3ki0Yq1jyd92ZQgoWqPoOOoVj3ioWTtiyeNL7xha+TKGoWfcJvbC5gOp8WSyyJg/NZisVpm2AwAJnps6l/rSb962kODP93Xyp2KoQi6VjhFZQiW+sLKfKRqPiQIt8ZK/8pGmRH4wgT2D1gUCxMi6/kEOyMOfbjSykQv3uD7dt5i6peFbkBwK61GCNw2+Fn5IWu2vKSznAmnXykOEHLIKbvIYQ8vhaLOKoVSAFxpnBf635WTN4I8iWcM+STk+4812BCCwhrugRaRh594Oj+wYIKW31gSXr3CML/VYmv+Wp0RBOiEdXXkfIMq1NrRYoU0CZ8ZmuKKYWwBxTtWXUuOINKq3z0YeO71KNu60j+TT7l3RIywpKsTsplS1SA01R1a9TS8gInQddAmjNonC2gkri0D5FNCQnufzJIEhgHYHVx6nSgJFR41UlkUxiEXmhu3B0FxQqXaQJlWaiWX3wO70qoJL3tvhUpW4cu1VYokSJXeXDOSParrO7cX8FrSgtYasWQgr8CIz/GGOrYs2IsMfmQcRj7JknOnqM352qIm0qtKjq/8Nt33J+nDFspHlFKxDD26qraEx+AeWnZVhETpAoUvdGn/PHWa7pCmwpqfw+Iz0ISCAaU+GeI52WI4r6x+39F4ElxBU9b1Q4p2m/YzgXB5EfTUwv4Lc2WUWUxQoVNaaIaqmvIB8vbKxCvbHIMWZEt2KbPIvW1efRjjI3YcHhQQUuGl6UQRlfPkG+hkrKPuUWVaoll+MrKj0UjIXpGWZM8oDf/j9VaYARvfJoQLYhZnfVVNOmSsOJP9hHI5HRFXYwySYWdQWHPIGPkgbP2YdbN7NFqCNWH1gvWoUPtsYxBBB8KgP2cU24eMtn9XdBSGE/IlAs6nPhuqJ09yGqVqxQktC0kxZt9YkFhhiysRiyCiMOAWLJuEaHNtciqOuDwXP0rhLwEHXB77e1S/eMoSPFB0tITuDTZO26C96vqvOwdgo38u7lz/bRzgo3OR2p1IuFk73VCmXpusvNOPBJLSGUDOEEAWWIJ31MQSIqgFQ7pWb0VuVSixJf5eQcOYNcIwMXNIewqp3/MPtVZZ2QPEtAhSpQMepmXH4fLuiSAd3lEaorYPm+EhZZiWYtCYeuGFCpQJSg0kBFosUi8iSeTrvBoDKD4IElBKLF2BrHvO8/30Kf79nFnzlv1DjeWtGjv2BJyXI6/Z8zvr9V+OA74wUqcVtqigpGhc77aotfUK7yBff+jGGj2rwX+h1CWhLRwujPJ9xTlZrG5uZ2BRbSku10hRY7Kuh4jKTU90vHOS1zZnY1ujGCvz0ktxf/njqVvm3VlXw+nt2DQARWkoEutp0q6JF3mH8pXmvfYTSddhpHF521684QUjAJt/c44XxKyDXvwNPzdrM/1XWnDozJDOh+EQUBxUJKh3JVO7R16vRjiihe1DgjT211yPd377GI+uSvai+F0sadRo6i0Wyp8pZvpca171NLdQm5xp5KzqFH8fWJjhYmKBR160933+Sq45NVq7A7MawPYXw1VNDx6yvKuDIO1VKFD9CcLRu5e6QoM4stDKkq/9CQRycKH/v3jS26UxCAcb2x1dfgnN7HtvXz+L95XgXjOpwzP4+44O/irbGPuM92bafyxgZ2NA62JmqxODg7l0bnFxiVpgqBwgZxrRVqwDGfN69T5wKOref9nws8Hw25LhcLwmA6Y/XBfYTQsZuChyt0FZCnbeIR5z9viCRDLLWeC44PFkyh0H5WGDE4pai/GRtojQuVZ4kGfu+bm9ZxmkOJReQJ8iZZ/MkARNbq8n1cFliJt7gCIrCSBJ4dfEU5bS5pa1mBUIFgORAgjIzpCrRosggoPvbwMi3tgbXotJXJcB439rHNUqG82kPvfGUsxPujGf0CxKFepBc+WD+a3tqF0B6+pvpA8WR25SG0K6IgmvwCqlVMddRHqmrrUkpdM8c8CsRdOJYKpvzAPEpstAUBFeAx/Yv9wgQFMLp2wlmEIhEohJT4VkVNs8XRVZ9rvc48FxCngnltR/GpfxAnoSwl4L8b1vivSRZCpSURuqIgalIhTLBlYdN6bOwbIgbbnTXGklKR0gJBMjqvwBBEKlhFkBZOiQAaHhiVhucS1p3CjEyeNVx3rQd3gyYyWqjj3o8r6MONK6Rjd201i5VwojiRQUNqX0Mdb1GW9UnP7BZrogisJOFNJTwgruAcPnlYthIhTrZm6dF4oZY4sVIZyvJk6bqLdroCiCa9j3hMmBkRJXhe/XAFbfP2Z5E1flAWj7zDfFirzcV5LxheSgPGHs77mkARFWiNiiyiHKZ4sggp3sISdWAtMhSkaK3a60rpkOr1lNm4n1LdNdSQ1Y92pBfRltwRCd2K5a4X9frDGrF0zy7aW18XsqWKdOpW7ojeeUokBYogfE9zkDiK1sIRCVTSqHg5qIoWXQ+oxI04w28DDuBbq6uoIYw/jxaS6apSHJrbOd8lFJVIFdLG/9QBtjDaGufMffyzXmuJw1umr0V8pO9CXJO6ryCUKNG+ZuoWUJbD2UbY8LESJYbFp1X44D5BXIY6x8ccbzm2njdFVDRCJ9IweW0pifdEkAfCos3LaFejj2yOwFUcqKGUZg6fQHlZyZEOvK+f7trOeRMMxOPRAwYljb9ioiECKwmwrnl31YkDArrOtNXHYUuhUw7NazNdAcRTR9ew09MVwOfJP3WBxWE83HQFnaFpyxKqWbuAvrQfTauahpqxBk4b0YyWeTTEtpucw6YZAoqFFLrz2s4b5cemRFQIKxRCiuvARFQkdH//4JxcHt5sRbfIw3Wt+cWNqlG1yNFdN8Y+tm2vidSFY8RZu39ar+F98zr/59RWg11Vb4Z1AIXVp7NABPkFkQoQaNbjNg6vlutbr229pqO0WuPSuPvG2t25tGQ3z/eTLF0euisqVL5o/5hQz18isrl8F31dbsx9h661TDM9mAkd70uKp4G+P24yxyU6a3atoS82f6HKXQeNLT6MbM5MSlOCf3/VHlq3azXlqbLntENPU2V28sxjh5G3eqQq3hmMgBzZO79T716isHDNVlq4dhvtqayhfr2yafKwfnTmYaPMs/FDBFYSoEfehfNbel6JL2MOKQiv0NmJ6QgMy5ONcjPs5rFpjYIlSoWuxtdUR40r3iRP6UZKm3g27c8Zz/NfYeQdLHJY/86z5G/UUmOsiReQkgARVaD24R/V9SLKCoaUu1Vo8np4i8oNhVE4K9Ubm9axRcelCl6r6EkUWq0TKSpNLWw1CZUWbcFCN9Q47r6JbpRPPNEj1kKRLIIEaBEPsXiMEoVaZOl4kCwjIv/7+X+pMcVBmb1HBYh74PA1U2XpNzRl6OE0bkDort1E4oVPX1DvTBOLqKLcwK7Aeavn0Y7yHXTk8COTIi1Wdu+voZLKWlUfOGlUv3wzNnmoaWyiu19dwOIqmMOH9qM/XXyKqu/iJ3pFYCUgWAx4b1UTh30qbC9rpMZmX1iBpUfe9c9z8bxSEE5sgbJYn+IBrE2+hipqUYG3jSrUq31s1TG1eMwridInX0D2vm3nkKlf8g/yVmwjR/+JZCsYaogoJaxSXFnmFbEBwgciya3EErq3Gj3GviGiDAEVvB8MXh2IjnACS09GGEr2amETqWumVQAFX4N4w6/Fut/Z77F282hrCNKB9FhJtpF3GrTIN+4vZwsQgC/J+Pw+SWG5svL2huVYpdI8CmSAer+nDYp/yzwYr3qHIDia1fPe7DWD2rfGfbnlS7b4/GDaRbSrtpr9YwD8l7xN1TR3xVy2+PTO7M3xiYpHlQnlteX8O8+efLYZ28qmvZto0fpFNLzvcDpu9HFmbGKzYU85/f7VhbSxpNyMwRyCTrrzezNoxri2owsTlT+/u5heWryKRhbl0VUzJ1NWuov2KNH41EdfsnCcMXYwi6x4IQKrm6mq9/KIwFK/oGqmOndQZW7W0OMGZvK6dsFoC9aVJ/YPcBqPJfCBMsRTpSGg3DVKPO1X4sncNhn+UxHBsi82O5H6LogriKwAPI1U89HDvM0+47dmZMeAz40hmFotTCHFkhJSjWobDbDMwBrlUmmA/09dUxPVNDeFdP72j1ZTnzl9yIiQoiaRgJVKj36CtQRzKzltqaoirOEuN6Qdw7jFFyO+bC/fTh+t/ohyew8jV2YflT9Gd39aSgvtr9hAXnc1fffw70bt79PkUQJIiR+91cIoVJwWSx7VUMI562c7CrrOvjv5u+ZRKyVVJSywdKMloTHL4765fen0Q0834izoPLOl2mhg3kDKz8rn/CnILqA0R+K9PxBXP3nmHaptbKKiXlncpVbb6FZiy5gz7sYzjqKLjp7A+4kMrG/nPvgiZboc9OYvfxhgqcK5Sx57VdWtzfT8dd+Lm3VOBFYcKa9pZn8qWKU4KGGF0YHBwPkbXWZYQgYWqQyXnV7/At0BqpILcmbXa/qlO330k1OKzdjO41MiCcKJxRNbnEwhxXHVRC1tFyIOBiPvUtNzee6n1DQV9H56L94nu4u2lGylXstfILv6PswdhTmkGCWqGtB9uHcd7eg1kgYe8f0AgWQVThBJ/n0V4HfUWWDJcSqhZAgmm2Vfbe04Nvf5nI3S1H4w2s8KWH16IK4+3b2DfX2SaTSR4aO0y2/x0UBcHVk0IOksPwcDb335FlXUVYQUUcu3LefQr3c/Gtt/rF8Y6cACyBRGsLr4BZMZB6tTLHGp99thd7CVCpYobDmYcat3rubrfnj0D9v4Jmmrz+CCwTR2wFgzNnGBGATnHXkeZaUFWtfhmwUfLQjF4Oo13ZHO+ZifbYguiK/sAxxsc6Bc8thrbLk647CR9H9nHu0XJv/57Bv6y5wlbMmCKOnfO/a/s6EJzyXKdI96LlvUPnoR1LbZ3OLYjMd5fR22+Bz8U+ub8Ly30LbSSnXvd3E6fvv9wHkJgbZuxVMwisDqAjDlQZlfSEFUNfFxqDmiYHEyhJQhprAfbIVCC2PNp/Po27RpfIzzORl2HnkHp3YHqe8u/ZRuuuxHfD4YzAWFOZv8Akpvza47n7vWvDICNieLJIglQzS1FVLBGKJIBe4+8KqXwMtrw2WUrqND9i41rwqk3tWblgyYQZ5UR5tutUhoMRQglux2cqpWJPbTsM/nbDwyJlbo7jOA78XitXrRVHRJHT9oaFI5icKShe4bLDmBrtNernRzwr7kc3RNNhqbVSOjqUFVGPXG1l1PX239is/Nmj6Lt1Yqaivora/eYmsKW1WiIFgEOdV7bhVJdvUuBcdZP4NzLkfbCYNDoYXHiL4j2D9Ji6zaxloWLLWqHArl05SIPP/JHNWw28cWuWNHH+sXv7BeLVq3SOVfM10w7fts7UN3YnmNCmqLPIPItYJ7qcWW3nZlNylEDcpiiJKd5dV09VNvseXqzZsvMq9o5XevLqA5X2+kEycMpUnF/QyBwwLILNvR2A0Kzdiqc26IJC2O1GdwzFt17FafjzX6Nbhg2iFKKBp1pZWn5n1JT8//iq484XC66sT4DKYQgXWAuD2+VouUKajKa0Nbe/rkOlhIYZ4nCKm+KmD0X3u8OfdtmtnyFW1NHUELabp6YM0TioG9bHRc/WuU4q6kvQNPoLHZStUHCakOW5+UWNLiSYsmn4r3ODPJneIwRJIplrh1ga4C/74hoIxjzHkU2ap0XE4a5ez6gjx71xsRqvXrHDiJlmYOoxK3R7X0HJQBoaSEUYBoCrHf3ZU/utC+KNnFfl0aWK7GFyTP7OcHI6jMYOHBFqDymjR4kr8yjBd+wYSt2yKgLEIK+5EIJbB0txoqaHRX+cWPKYYQrHEslILOx5OKulqa/cl/qVcGRgw7OR9gVYOFDjQ29aZrT2rr05SInH7vP+nkiS0qDaHL7/mrvUosHtnGUgLr+/7aSiqtKWPBVVW3n2pUQ9fT0rab1WHLotSUdEpJySRfS7oqX52qbPX5xQ0LGWsw4/A3jHNtxQ2ua1T7rRj9nYcN6Ud/vfIsI8qCFiX+YcYxBr0FDvQYqKD3rXHcKHaYWx0XJuyprKP/fLqSRhbl07+u/575F1rRlronrjiLJg/tZ8Z2LWEFlldl1quvvkrvvfcePfLII5Sd3WoenDNnDs2bN488KvMmT55MF198MdnUDSgtLaVnn32Wtm/fTgUFBXTJJZfQyJFtF5AMRVcJrCWrv6ZvtzdThUe9zCmqEve5qY+jlCZPGEjDB3TOYRdzSBlde63dfLAgBYO5oCCmuJtPiak+SkgVZAcWZqXV9apgaVAvW4OqABrUy1avvsvN8d76ampWrTmvKnzh+3RE7yY6s0+tf0kW/E3MqA6xhikbtGP45joHDc9sK6aayU5uWwY1ObLI58qmlMxeROk56ofmktuZTnXqHIsjv3hq3T8QIC601QiWJGxrm5pov7sx5EguWE/0YrDhJolMZNA1iPsmfkrdj+5yCgUsDrCiHCiwuIQSTHofwglWqY4C0ZHuSqcMZwalq/cS2417v1WVY31Iy462CBUXDKGZ49p2iSQasIbM+2YjXTK9l6oQW302bal2Wr6VaNG6hi6r/CAqAsRIcECZp4QLykF2QbCEQNHi5TJ6/potNHZAb/rpKcW0rWwb1bmN9AzKH0Q1DXn0xzeWqUaincUBPgOrUSSy0okKs1OoICdFleupqr4gynC1FTT7a31UVoNAKrTwtrGpczYSiBGHTZXNaovpditVPdSewBqlRMvEwX0DBBBvwwgfl0q7/hv+gGvV/cBn4CfVFcDPCr5jN50xjS48+hCOw8jCh95dTO9+vYEtdf+6/vtxG0kYVmBBVBUXF9Nbb71FDz/8sF9grVu3jp577jm6/fbbyeVy0aOPPkqHH344nXjiiXTvvffSYYcdRieffDKtXr2axdYDDzzA4qs9ukJg/e+LRbRuXz9qCjECR7UF6Iih1XTU+MPMmED213n8IkoLqlDzSfXKsFOhaZlKtXnV4wondSWc1ENbh5EyKjQ11JJHFbY+VVCmehrJ4WuiXHsL5di9lI2tw8f7OXYfpdnaZsc6Xz6NSQm95h3QAusrT19qUZV7syOdGp3Z5FUFtCddCSpVaEcLXnGs52TtYtNiCQHnsIU1Se/DORr7oWDn72838hdbncMhqtDdhjWjirNy6cj+yTGMHnhUofzJ2k3kbiynVF8j+eyFNGHwIOqflxyL8AaDIc47920jG3koO2cgTR87JG4FUiywWnaOHDqBss3Jb2uaW+iLLd+oSrQ5bFcU/JK0OAqwMmFrEVPuSPOyBYEuNKtoynC17uttsB+P5u7X31KVdgVlubLo8OJRlIUxIt4W2l1dQWtKtqu0EGU6J9APj+m++aMgHox51syJZ73mfGvY5zhj/+JHX+Xr//ebS8mV2kB7KrayT1Kf/FE8b9GvXviQjhjWn0ethbLOWLulrKJHCyJ/HESSKZbaEzbREWj18XrdVF+/T9VzKp8z+vjTEg6ICxYmQZaZANGizmU4UygzrVndo2ZyONwq3k2pKW3Tk5riVN+TRWmqzM9K66VCLj8vAVYgc99hT1XfGyhuZt79D3b+/vMlo8nbsFXVVZWU4sgmV3pfeuj9KtpeXhtXx/ADAe401z79Nk3oW08Ti5q4h6ei3ksr9tjpi51ZdP8lp8bNegXCCixYoSCwLr/88gCB9fzzz1NeXh6deeaZfLx8+XKaO3cu/fSnP6VbbrmFHnvsMb+guuuuu+jCCy+kMWPaDscPJtYCa/OuHfTxiira35JLw/um02mT8tnaA6fyN5eW8rQGBaml9OMzDlfiyfCT0oIKI/Kw7p4VLPHpsjWR3VdPdm812ZsryNFUqrZ1Sqy5KSNFCST13PZyeClLCaZsJbaipUm9qM2qNducqmRgqosq1cszqmZD6JF3irpFf+N17z4ZeibV20LPGu71+LgAalQFTkOjh2ob3BwamlRhpOIa3SqYWxRKiKutDzRb56S7qHdmGuVlZagAZ00j6Lh83jfi0p1tncIBRnO89vXXVDSwwIwxfJcweg3YWppp53Y3/eyUI/k40fl2bzlt2/k5Zfk2qGK3tfBzp/SjZuehdPwEoxWVDKBw+uDzN+iogfvNGAMUTFMnnkGTh0U/iCKe/Oez15XoraQJeQ7yNBhzRWns6UX0TUUzeX1pNH7giDZCKtg/JhLBIinY+sRBialgUJmxxdgiGIKDFgv/7/WP6fgxHjpxSD1l2gJ/235PGr3yTRrtqkhXIniwMSGtKWa0sPELHSXK+JxF+BjXBh9H3gZ2L3WeI4bk0M+PU2K3ZocZY5CSMZF++sK2ruqJMsSFavjB5QAiw4kGY/AWFhdYnbQosQogcx+fxXfc99Yiys9soXu/m60a0LvNv6LKL1V2f1MxlB6fv4cunHYIXXr8JP4cHMVjAYS99ufS25pGYzUPK+gatvp0YdsrI3SD7z+fLSdX82dUnNm2m7qy2Umf7RpKd573HTMmsYHYXb3u1YA80did+TRh/A85j+JFuz5YwQLr/vvvp5kzZ3LXINizZw/dd999dN1119Hs2bPp7rvv5njw5JNP0tixY+n449s3X8daYM39dAGt2T+c54C66sTWxTgBRNbsj/fwLOf90zbS7sbAbkynr5FyaD8VpFRQ35Ry6qNCL3XcWZpT7Sq4lGAyxFIzhJPaeuymgDKP+TzvOzgEY/c20Ixt77cdeadwr3mfmrYuoYq0AqqaeD7ludKMQgGFgWlRiuQHtK+qjrsq0U2JAMtbObbmMQfzfGdwqQIp3xRiWnTlqe3uiko6Y8Q28qjCrCJtnBKQxnOVSi2U6d5GvZs20dqKYXTpyYn/QsNy9elXr1Bmyk4+Tk8vJLvK25oa41hJbUrLP5UOHRo4Y30iAjP6yx8+RYf2M/I5OC17ax102KGXd8lIogMFjsRwlEY3TV1jHX289jMak1VJaakecjpz2KoAYGVoaqqmxhY7razMpYy00DV5qnonVVWrmlSqkeBzqErfTh6fTeW3TYmiFCWAUpUYwxQHprUEoogtJnqUk2lJsWxxLfY7S4ZqrN19ag2l2X2cJ9nZgzgNNTXbVWXSRBvL7PSXRRBxXaBKOggECE9BosqZsFulmvZW7venxabKPJ0v+hn7aJOTFu0opGNGD/ILoVZBZJRlLHQsYihNBYxyDRZL+rNd1RX1u1feoZMGbVB/oyVkWj7cmEGXnvajuLwvaBSU1ZQRfA218KqC720QthQb9c7qTcX5xexEjwDL6dI1r1NK/WZOR9++R6i0FKp3pZT2799IDQ2l1ODLpOOm/MT8lsRmy5b3qLx8tXpPBlL//sewmGpqqqJduz7jtPTqNYJGjDjHvLrr6bTAuueee+g73/kOTZw4kY/Ly8vpjjvuYIEFn60777yT48EzzzxDgwYNolNOaX9ir1gLrNc/nE9b3CPCTs45d3kFrdlZR8PT15GvwUmFSkzlIVAFZVBbJd9oS1ciCAJICSHVOmgyBZNHPZRsccIxCyrValYFQXOKU7XEfLjBquhrYQuYljlc6KRgPTA89EYhZEwCiYLKiLNDGKkrbCpie/k2cjW10KQ9nxlfYE8jW04ReSuMKQIw4m5x8cl0zJDRSlCqfFJ/05qp1izmPfNYx1rjQKhrcFzZ0EhV9U0qYGuEWlXT7Ffbag5u9WI3KkFm+J0gfZj/yad2sI9wymiiw/rs4pd54sRr+AVAtyFmqEardv36l5QwSaPnvxlCWS5UcvjTqkBW9whC0a4KWr432FeFLft5qTi0Th0oWG0pXMDa1TH7AeC82kbyF0CIpiCeu2wBFdAyrsTHjLlAbY3nDK2o7ds/4he9pmUAnXBk29E5icYrH8+loRmrOF9GjDiXK3KAwmnjxje4cFpd1pcrjc7Cw6gtQ6xDDsWOYM3xejGisVG9RU3qWWhSz1GTeq6a1TPhVfmM0PrsgvzUOuqX1hCyMN206Q2qrNykGlXp9N76dCXKfKQeW2OrRFNn/VmiAY0PFg76GVVbqziwbgelraUpA93Up8/hVFw80/wGI1/WrXuJxdb7mwpo1JAp6n4ECptUvCNBx9hCkOjrjPnZUN4EHuvreO1B85ivUwG/Pxpe+ODvNCqvmoXimDEX8rsP8N5v2vQ6C8Y9nkn0naNO4vhEZs3a/1B93S6uyPG+6LRAxK9f/yKnZdy4H/uFV7xBo4MFl7Z2qbC/rq2RAN3oI117uYE7ceJV/jJMs3Ll3/kZyxtwCg3rZ9T5iQru/Zo1s7k8Hj/+Un+eAJTJK1f+jfNl9OgL/OVbV9NpgQWfqhkzZtCUKVP4ePfu3WzVgsCCbxYEmOaJJ55QCR3P1wezZMkSWrx4sXmkfoh6sW+88Ubz6MB566P5tKm+fYE1SlUqIxy7lSiyk1cVHp5UG3lVgedVagDHLUrwwMyeoqp9dVbdMLX1GVuOw7HaktrGEvRQ+liZpFB9SybVZY+jzGb1EuxbSq7mVgfRqvQ+9GW/o9W5reRtKOcHCQu5Qs7gnvI/c3JLVcRynHHOWPDVOI844xz+8XmOD2/5ipa6hlrKd+1TwvsE1Vpq6zeiX+id7tFUkK7uKf82Be6H2uA38gOrn1ozPYYgVFvzen2N/3p9jXk9ujzw6CNnOaj9FnW/cVbHG98Caay2OIev4Hhja/fuozxnCQ0ZchoVFAR2BSIfvv76UXWdncpbDuVnCN+Gn2B+kfE38X0cqZ4z/A/xfGQ5NiPwDdjn36AjY0RaywYamF0XMi264Kr3OOjr0mLyKFEE6x26jDC/Eo6NLiRLfIuX4/luqf/xXVbp5mNEofGh/qWrMjBNads0RwpvXfBDdJr7KjhUxW58yLhe5wyDW2CebmxWoqPZpwSZj/pnN1NvpydkBafTsr/JTmtKMv3CoXUbKD4g1LGFCMLvt14fSoBE2kLgd5ZtO5eoe9BChx32s4AKA1RWblTC5E2q92bQyGLjXcJvNDC21uPAc8bzrK8Lfdy6z/+P8PnQ17bG4XjDhv/yUai07N79GYdevUaqciFwofdEBA1BECkteXljqHdv1aJUb7JRzeL9RcCbbd2G2+cSgLfhzxtx+jjcvt42NTeRWzXdG9z16l1pVPWMl3rbGlgojh59obouEJ2WGq+L0pTgx/fgP+Qnslj9n6/jY3OL86qC5HOIU3/Z2Dcu9aMPjfPmPv9m3jP+b6bBAGkwtgbGsU/Vx4D/tDrOzx9PQ4eGmABWNXr37fuK+g+YTv37xccFpdMC69///rcqtDLo3HPP5WOIpE8//ZSuueYauvnmm9np3ek0+pvhk3XVVVcphd/+iJ2u6iLEnFGY4dwKugif/3gPj8YbmLmGKlWh3OhuUK+Bag2rgjBVPRz2VBXwkKS0EGZSsKljLEacrv7nVBGwlDhUy9k4h4fFfAnUA2s80NhHHIQXngIc41aj0jG2HKc+j8/iHP5uKKpbcijT7qHynOOU2LKRo6WZst2VVKFagiCHVAujehHVq70MtZ/I1HvTKMPWGLYVgdYfm9lTVKHl67gjcXdQ781SaakNm5bVq//Jlp999enUJ6NzXazxxu11so9hqFYsWLbsAXMveTjiiJvNvUAOlrRosYhiJbjySlTSVZkF60Iw2nqtXnoVkiMx4URJa1oSn0afndJSPO0KrDqvo40PYKLh9tnIleJtY+3V6LTk5E2kUcPis1xOpwXWhg0b6G9/+xv9+te/Vi9LOv3pT39in6zjjjuO9+HQftZZZ9EXX3zBXYbwz4Jpuj26YhTh7He/ojJfIQ0vSqfJQ7PJ6UhVCr6FPttQRTvL3VTs2Ernndq6VhSWCiivraPymnoqU8G/X1vPQ1kjgdYpfI7ys41QkJXp30d8Z1qvLS0eFmYILS1eWrPlM/LUfMNdHr786VTaUMfdKViNfkBWDpV9+x+2+gwecppqTaWRRwkwjIbyeLGFVQFbjxmHmc+xD8sDrA0e/hvGOeOaFvV3+Vid060QtEi4IOd9Y9t6bLRQ8Cj5C3qznGw9NK5xpKRSnr0m7EugLVhe10Alcm3G59X/jMfU+A6ALlX8LQ4+KFwIVCNOW5s4mNdbW1j8O/FPReB3GV+tRK7ah2Mwzreo+warExyHWyCU+TrD0RfnEeAYneuoUw2Is7nlHYyuyBtaDOdS45e03kRDaOPA2BrnFbwTFGeC39wVwI8jPbUurFhEWtDR7U1RaVH3F/cD9xy/E/cJN9GnGiPGPcPWa9xfnFJX8e/Wn7OkCsuJ2G0OFdCtC38a7GPOJmOLOL4P/BH9ORyH2gcptLtkpfqljSHFIrrWVq58SqUlnQb2Dz2COJHYs+dzdQ+9IQWWtmA5ndmUl4fZz3FvDfT7EryPLR+GPDbiAq8PPsb11n1jaxD5u6qrjQV4Q6VFixK7PV3VK4k9Wg0Wk9raEu6KmjjxajO2lbKyVbR161w+Dwuq8XwaFlD9vBq9A9ZtuP2On9fH4fb1tr5+r9raVL1sI3dzA5Xs/pR/a3C3GtA+TfbMYVSYP1a9N8bs6ahXuJ5Amcj1iFFGos7gOgTXmPWItm4b9Qr2jXoIx7B062vUz+NHBU8Lfnfrc4YTiOczvG9glidmdLrNQ0OdVWFFvK5bbL0m02EjTjBju5aQAqu2ttYvdjwej3rojRFhDz74IOXk5PDcWB9++CEXpFOnTuWRgrghZWVl9PTTT9OOHTuosLCQZs2aRUOGdGyhyK4QWNaRhMEUpJTSMZOU+OrEXFil1UpwKbHFoUaLL2Pb3ugajMAzBJghvPwCTMXlZkSeN8mtKvIVK/+qXtEW6t//aA6aHTvm0969X1JzShZNm3ytGRs78MJAeKEC5mCuRWZdliPgvD42r8NEgvo8RsCgFTTUZThgBlfmSAfSU+e105YmVOTmiS4GlTz7wJlb9lXhAqg1znpOH1dVbKB+zsqQL7ROS4PXRrn9TuT3A2CLf3qftzjm/4Lig67V+9hgn2+Pen0hF3VB4xc7iMOW91UUCji+Hv8hnoxCTwWcryxbrIRvdUjhqyuMGm8a7WzqrQrOjrVkU1Ps6j46jGBzKnHt5K1TNQKwrEqaI10JKMOnTgc0RDAK2e9nZ+5bA7rcIrFyzWvUVP9tm3cF6FasM2MYTRzXdjLCRENXcMFpQRf0unUvsoU0XHd7oqGt06EaJNo3LlnS8vXXj7A/T6jfC6EIwRiquz0RWfrVk5TSUsdda3j3tcjSZRi8h8eN/zFlpreO/O4KDKFlNOz9+2ajP/icNV7HwbHfUbtK1TEezhO8L0gL3hW8R3i+MMAF/mTjBsRnnsV2LVjxoisElgb+WJUNhsiyp3opJ62azjrhRD6OFfXuZr/Y0gLMsILVU4UKkYAvB09zAOHFoqtVfBUoQYaFN99a/B4d0nuL+QmYpwfxSwzwAnxTfRhdPjM+qvxAwMzaJbsXUYHDcIRHOvASuN1VXFkgLRsbc2nKiOlKLBitHWwNq4hxbI1DK8l6zh+nz4e4Flu8oAcKBO/IdPVSp3hZZBUVHcFpwegbVIpgizuXzeuJDkacjkzbp9Lk44I2J6eY04JnDAUt2NTYiwsowJNiOjOUUFJiyYGRq1iHzqUEUJoSVBBWTnWPcZ8DAwvAGMBiSwsw1QD076tQVl1Brvp5SmJ6+fnSIh5pQfCRjVJyT6MjRib+mndW51ydFsRB9GIbrrWeiOguTYAKEFYTpEHnSzKlRVsPAd6X3r1HchmGShxpCdfllohU1eyiDRteUmIAIyKNubyQFlh7QH7fqTR0UGtPT6KCkcRvLXtJlWNV6t3n5mQAcM75VtUtp0z6Hk9bEQ96hMBKBCC2ILTKYPnSFjA+xvw7kS0CGAWHEVfThmbTkIy1ZPO1Orn7nP3ps139aEtpLd35vRNZqCUyGNmC9dPyHQ3U3+Umn2p9aFpSM+jbeicV9h5KJ46PrQCOhG4BBQi1EKIs4LzaX7dnHdXU7qHR2T7yNgcOi4alZluDkyo9aTRh0ATTkmS8avqVMyxJgXEg+FrrfsAW8fxfa3w01wLki83XQKOzmsnraX2+ANKypcFFdS0ZdPbksykHqwAcAJjaIJT44qDua3Bc8PUdEWk2Xw31cX7Lot0KKvF9TcPIm5JNGS4lCpUg49GnCHrfEsfTnJj7cHbvDsr27+AWeEpLkH+lPZ9Gj/wOZWd2rWUhlkCYIC0QjFYgSOCYHMr/L1FBw2P37k9DpsU6sjAZYPG7/jWl6FvXpfWlpHKeFHD3c3KA1Q3W715NQzNUozelluuXlFS7auSq8rgxnfrnFce1bhGBlQCge1F3P/pFmBJeWoyhIkSX0KmHjqLTD8WoFOOF0COkHn3/M9q8t5wG9M6hwpws7nJEl2SO2uamm/tqm9FFc8J0FlixEEBBmp0nZqysr6Uaj09Vbg46f+r5pBeCTWSwsOtHqz9ia8604kFKqdVyi9yVlk+bq2ppa/leGt53OB03OvFbfzpPxvUfRYOzXfx8AZcrlypbsuiLb7/iZUDiWThFotnjCSnGELaUlLCP4rHjxlFj/TaVFkNkYX6ftIzBtGjNGhaYuiu2MxjzMpmhg+LsQGhsaqIl69dzugoym8nh268qDCXcG2xU782mrPR0Omq0USYkC3hHYOXFM2a3q3JJ5UsoH8ZkAD59ZWWr/eUxrHLJ0C0YDuQN0qItWckGXFLmrZ5He6v2mjGtYL1OlF/xrFtEYCUBry1dRR+v3RIgsKxogQXPHDZTRACTfUJ4adHFIcNFvTLSKZvjXJSd1vUtr/dWLKXd+9cQRmdqmr2Z9N3DT1EvQvK0YvEy7yg3umqx9ApeXliDsE5dMolFFExvfvkmT9aJiQiLehlpKaks4XX9kBZYr8It6ZJIrN6+nfZUVNCwoiIOVr5V4guhT69eNLxfPxZqHJSAabNvicMcXtGCbstQAkzvW61kOk77ma3YsoVKq6rapAWCa9nGjVTb2EijBgyg4kJjRHEysL+2ltNU02AMHOqdlcW/H/dJEGIByiysEYlyDeXY4ILBMVl/tLOIwEoCdlVU0/3vLOTFQ+/8/kmUbllLChav3782T7WsbXT5CVN4wWie9BPbBmwxIaixj0kbOwqsYH7rl95XQswvylR8e8754XhvxXp6f8UG3h+Uj+VEMKO8j2eRRxp/+Z0ZCd/VacVqkdOgtQTLVTIIEg2E4SfrP2kzISHE1XFjjmPhlQxAfCxavZotXIVKrGenG2txokJHxQ5/rWPHj+90hY5BASEFmNpislQtxqzx+C3RgslG8b3gpEmTeGsFaYEAy1TpGz9okN8HzZh3K/JAgO5CC9xg8LsnjxjhzytBOBgQgZUkPD1/Ka3aUcIC5LRJo2lAXi5tKimnhWs2U0Ozh86ZMp6OHzvMvDo0bnVdlRZeASLMzbOy63h8X0eBtUsLr3AiDEvlaLRYBFccP4UmFLe2yrXwGtE3n64/NXD0V6KDllJFXQVvsdBqvJwouwK0/iC2MOoT65ih5ZcMVjgrEFOrt21jC4+VrLQ0Gj94cFwrcr/gChJfOg7dmcFxwX5moQQW0vj5+vVhuztZcJnO/zwyM8Q+H1v2Ea9HceprYoUWhADWOFiuwGYluCpraynN6eTuzlj+zXiBrlz8fkGwIgIrSYAjPESW0RUYSLiuwwMBvl9W4aW3Nf44N9W5A507I4EV3CG6UJnA6jZ97FD63pS2vgq3/uc99kn7y4+TY3FRANE4V4nDTSVlLE4hECEcZ7QjeIWuBdYjdEfpriiIKlTqyVKBu5ubWUDBinX8hAltfrcWLOhWdKnKHfMRIc0QarHEmNE+SJhZhBj+PlvNLOdD7S9et46FyLjiYuqfF9gAWbZpE4usUN26iQruNaxxuysq/JZK+MSNHjDALx6TCaQB7wreGbwrCCIaDwwRWEnGF5t30M6KKiVSGmhAXg5NHNSPt90FJmBlq5gSXViHkAWYaQmzWsg0eNjQ1r7+lKNpRFHbCQW1PxkWcc10OdkxH12iCBBpel8fZ6hrcK2Og9UsniA/Xvg0sHtQM2FQEV1xgrGkVDICUY97KnQf63ftoh2lpdRPCZLxSphoIFQgSsIJFgBLmB4IgO5NbDmofRZj+pwl3n9s+VwsgdA63lzH1ooWixjZibT6BZy51VY23ppx3TWqE+De4P7XmuI9zeFQDcPW0eDh8iRRwf2H7yLSZSWZBG8iIgJLiAtabMHSs2rH3rBdmve/vZB27T+w5X5QALMAs4gzPrbsBx/ztaqQ7MxIS1ji8HthtYJFDumB7xhE12tfrGJLXEe6bhOJb7aXcB7pPMCgiBnjhok1rptAhbcElh9VecOaAKsC4mBpwLZXVhYd0YGlyA4EvzhTW6sYa7OvrwtzHt2eSANGdwYDq8mXSrDoBlhH8YuuIPEVNs7ct8b5j1XoKHogBbqcJw0b5rf0sFDZtk0lIoW7O5PBAqTvPdA+iw1KuJdWVnLeiciKHhFYQlzRFh9U3HBmh7jRwKfssQ8+Y4vUr8+dyRYUI3io3t3EQgbHvK/iWs+rOHPbmW7LcFgtYgEizLKfroTYml176estu2nK8IF08TGBy67otCCdGJiQDOjRqhrcB71CQbJb45IZiJTlW7ZwF5qVQYVYBqyIhUQysGDlSq6wQ3V3opttjRItOZmZ1FsFiDot2gL2zS3uSVeAlRq02GKBZoqwgDi13bLXmAYAYjFYRGmrY7IIE0xbAksoBhlYuzZxj/VgkalKLEJ4JRO6EQK6q8tWBJYQd3Q3IBz2Z4wbTnlZ6ezH9MWm7SyiwnUfdhS3x0sNSmgZogtCLFCQaTGGbaO51XEYCNBR2uvu1P5kQ/vkcXcGrrXbUs2h+Ear2am2+tihzunzOt5/PV9j2Ue8/qzaP1Cs4vZ7Rx5CRw43Zj9H/NPzv0hKa9zBBipBVBqo5NNVpZ4M1hEregQhKrtDhw7ldABYUNA9iMqwsxU5/M2s4surqjN8TyRxxtepbXBcZ1cZCGc9tDrzdwYuIyxBlxlt4qzHQec7Eo9nyFjyK4XTXl5dHTYtOs+K+/ShAei6NcsffD5RwfMECyPeFw1+N7rYYaGLJyKwhLgDIRPKYT+4cu8usOxRQ7MpwrBvii8WZCoecdhfu2sfx4cTWLcpgdWZEZkHAsSaFml+ERZBkGGLec8g4FD4fLZhmxK5VSFFlBZfmMgWVsdkA+IddKevomCA7k49shPPndUSlQjzeQUIsCAhpuPQYNtZVhZ2kldtjWMxYrcbqyYEBYi5zgq6rqQ9gRUKlCFIY0BQ5RBvVbr9+yEC1hntCpFm7e5EmgDWU9bPHIR9PEWWCCyh24C/z879cNiv52knJg4qSqr5r/S0EqFGcer5yTBy8pqTpnLB3Oxp4RY3RlJ6vJhTyRjx1Yx9Pm/Z52PLftD1xvepwj5WAg7FgGrR/vKsGSGFyI2z3+Zt39wsykpzUabLYW6dlJnmpCy1xTF82LCfqfYxN1t3MlflDfzJrJym8uk0lV/JyiazUYKRqskKKuzt+/axcAHwYxo9cGBSjbzT3Z2hKmxYr2DF6qxghIDzizB1DAHmPzYD7lhwHMdjG3Qu4PPmOcTBQsjn1N+rV2Jx8549YcWi7u6EtRQWMKPciV2jMaRIMwPO6W7ZUCFYpOG3fbx6NS9jFpwv21UaNqi0YKH+o8eOiZv1VwSWIEQJRNSf3l7IZnzMTQY/JfhnoRKcu9xwFI9XtxomkQ0lxHirjlnQqX1jziVDoFU3ujke4ZsdJaqV5w5rjdMCq7NgHjRDcKnAIgxiDELM3FeB91WIduLaUDz2/md+MdK/tyEYd5uO+8k2zxqspBCLC9d+a8YYJKtYZHeAzTuopLJaiQqfet4KaMbYofzuJAu6wkZFDxGlxSGsV3B+x2jIo8cmxxp+H69axVOBBPuMWa1BoXzN8BmUIwFBiZs2cZbQbJ7vCpEGAVjvdoe1xumpQMYOKqYB+bLYsyAkPLDC/fvTr/3O4FZCOb8nKkjD0s07Q1rjdBfh4ILedMG0iTyQoLaxibd1aluLLce5W4/VVlsoOoPLYQ8UZNb9NFcbsYZtMAuUEHlj6Wqe4PbKE470W+RQsT/6/qdJ50+mR9YiPdrCq7vXk23wQSirIsBgkCsseZXo4Fl696sVNKwg24xppbHJQ/sbiX40/QgzJrF5dv7nVNzbmN4Glqw+ubnspwUrHNhSWkPfnza5S3oX2oi0dgQagu4B8HgDy9z6Ji9lOG1hBxfo7s7M9CyaNrprR95qRGAJwgECS9ZrqkLHVnd3ovK2zlKf6FitcRh4oK1YiH/9i1VRDT7AYIM6JboguOC3BgGmxZch0DBZrRGvRVs0YHQnd1OaXZbbSvdTjfrO4JUCAATxMwuW0vC++fSzJLBi6ZGdhyghdfExk/xWHqtYDJXORETfewjF0yeNVqLKqLBX7tjDaQw1sjhR+f2r/6OKugaaOX4IDS/MZb8sWFKy0jPojS/X047yqrjlCyzTsAS2qOD1tZhbHLdwPLoe0SWo4+FLaQiZFiqvraOH3/uURvTpReP75/K1ViobvLRo4246ZvQQGqIaWDiP7+Atvtf8fo5T36fP+eP9W+u+2qrfqS5lwRQQj606Yf3t2CKNobClYhLcVO4uzE530uTiPO4aRBdhMHpqDW+KUzUk204V0hWIwBIEgYlkjYuXxQeDByDAtEVMCzLEYxJbxGOajhrzGnSfhSPcagCd7e7EiE74gqAw5y1GY6mtMXTfiEvV5yzXhIzHNsUa33qO49Q567WwxOEe/PHC09oIDz3lyTAlFs89Yrw5wixwNFpwXMAx/qm/YR1xFosRqeHQoiSUUNdC8kCeM3STo3L2mRU4KnkWFlxhG1tU2MFx7Z5XW0MQ4LyPF/5++8u1PCjn3otON/96K9qCOjA/lwapxhY+4/9u/i7rvhYa+LtmHF+vhQj+vrFv/Y5orMOhQZPKxw2On5w0lS1X6BqEnxbCfJUn8DOFFxeel0Qh1DuJQTyHD8wll3pPgucgQ7qwKgLIzupNU0cM5v2uRgSWIAh+IFhQQaBbEKDLZurw4oTuuoG1qlWUNdFLi1ewIAslSmCRw+ADCAxYUqwVGCot7MN3LdEIJRZhxcK6nijAu7rqg/DyizZ1DGGGfxEFnCUOFfSe/TVhRYnuhkYXca+MNL+gMAQOxAe2rXGdWbg+9uBuG6IklBVUpyUe+aJhwYF7bYoO3HOraMdWx2G0sDF6WOWkL0UJeHfYtOiBPH17ZSmx2Mv/HdZGgPXvhIzHcdDnEG80UCzXYGv5jtb41A4NmMG7/fwnX9D4fr3YJwsz6WMLKxl85sCGvVV09pTD4laeRSWwvvjiC3rzzTepubmZCgsLadasWbwFc+bMoXnz5vHQyMmTJ9PFF1/Mk7W1hwgsQRBigV4YPZQ/ma4w0OV2ZQd8l7RVJLjLwtgaFb+O05YFbWWAdSL4M4aFQh2bn8Pn2Xrhv671HD6zfOtuviaUwNIVOSrXwuxMrtDxPfiHz6BoV4f+0WPYqv8s+2a8+bnYWUXCE27i3ViIEi0CtdCAGEAlzVuu4LE1Km7rOVTgahMgRCKdxz1bsnE7z+OHtASLeG3BGjOgD4+Mxmf0Z/VvMLbGdxvn8fcC44Ov8e+rLfI8VmC+PtxzdM8G+1lp/79wo4sTDbzfW0pKaFTftlMxQFwV5eWHXAO3q+i0wNq/fz/95je/obvuuotF1fvvv08rVqygX/3qV7Ru3Tp67rnn6PbbbyeXy0WPPvooHX744XTiiSeanw6PCCxBEGKB9idDVyfmVNN+MOgCRbcarCi/ClGZJCJaLP7wmElt5ofTIyW7YrF3K7DoWQWZIdCChJq6znqN+s9/Xh/DZwyCNVRlrYXv4UP70ykTRvkFBQdTVEBwtAoodGd23zQgeL4wKhV5grzRwAIMURKuKzQR0YIQ4hfLYsGHFO/QF5t28PPV0cZIooDu5mXqPe+bm04O9Zw0q8ZDea2bJg0ZwO9JPH38bEoo3WXud4jt27fThg0b6DvfMVpUaWlpNHfuXDr99NPpvffeozFjxtAELIVgt1NmZiZ9/PHHdOyxx/K1kViyZAlNmzbNPBIEQYgOFKB9c7N5IthtZZX09dbdHNASh7jCyM4hhb3NqxMbpOOrLbv492OBd0yAi0rvlSUrOW3o5kR6ulJsQNjAcqJXFYD1BAHdebifaep+455jsAGm3NAjPLPTXDyZLeaCwxQcsJBh9CMGIQwpzPMvzI7pJ975ah3vX3Ls4TytBr4D34Xvxd/A38LfNIbkG91G3Ql+P0/Oq54pCBEIKhy/rip3+AdibVI4hicDeBfQpb5udykHNEIwbQvShK7DWdMnd6uY7SxjB/ShMf37kkeJeh+l0sD8PJo5bgTnR7zT0WkLVkNDA9166630f//3f1RcXExvv/02lZSU0NVXX033338/zZw5k7sGwZ49e+i+++6jv/zlL3wcCbFgCYIQS7Q/GXyVAKwmcKCOZws2FoQbfAAhAnGVDF03Gm35Aehis06Um0xTZwA8V8gXnR5NV1sUuwp0027cW8ZbPFMD83K7fVWNZCcqH6zFixfT008/zdYrdAXedttt3F14zz33sGVr4sSJfF15eTndcccd9MQTT/BxJERgCYIghAZi8fPNO9hBGQIxmSs/dAcuXPOtXzBCKMIvJhm600IBQYIVKfIzM1iYJNNqFELX0mmBtXPnTnr44YfZipWfn09Lly6l1157jf7whz/Qgw8+SDNmzKApU4z+2t27d7NVC+IpGHQJQqhp0Ld+4403mkeCIAjCwQxEY7JZEwWhM3S6I3vNmjU0YsQIFlcAYqq0tJSd3/v168cCTLNt2zYaMGCAeRTIUUcdxRYrHaIwpAmCIAhJiogr4WCn0wILgmnTpk1UW1vLx6tXr+auwtzcXBZbixYtooqKCvbV+uCDD2jq1Kl8nSAIgiAIQk8hKh+sd955hz755BPez8jIoAsvvJBGmytxYyThhx9+SJg3BuIK59D91x7igyUIgiAIwsFCVAKrKxCBJQiCIAjCwUL3TiYiCIIgCIJwECICSxAEQRAEIcaIwBIEQRAEQYgxIrAEQRAEQRBijAgsQRAEQRCEGCMCSxAEQRAEIcaIwBIEQRAEQYgxIrAEQRAEQRBijAgsQRAEQRCEGCMCSxAEQRAEIcaIwBIEQRAEQYgxIrAEQRAEQRBijAgsQRAEQRCEGCMCSxAEQRAEIcaIwBIEQRAEQYgxIrAEQRAEQRBijAgsQRAEQRCEGBOVwCovL6f77ruPrrnmGrrjjjto+/bt5hmiOXPm0C9+8Qu64YYbaPbs2eT1es0zgiAIgiAIPYOoBNbf//53mjhxIj3xxBN06qmn0gcffMDx69ato4ULF9Kdd97JAmzv3r20YMECPicIgiAIgtBT6LTAKi0t5XDaaaeRzWajY489lq688ko+t3TpUpo+fTrl5uZSWloanXzyyRwnCIIgCILQk+i0wNqxYwf17duX/vGPf9DNN99Mf/rTn2jPnj18rqSkhIqKingf4DrECYIgCIIg9CQ6LbDq6+tp8+bNdNRRR9H9999Phx56KHcVgqamJnI4HLwPnE4nxwmCIAiCIPQkOi2w0tPTqV+/fjR27FhKSUnhbkBYsGpra8nlcpHb7TavJN5HXCiWLFlCDz30kD/guwRBEARBEA4GOi2wCgsLqa6uzjxqBf5YEF47d+40Y4i2bdtGAwYMMI8CgQXspptu8gefz2eeEQRBEARBSG46LbCKi4vZivXJJ5+wKJo3bx4NGjSI46ZMmUKLFi2iiooKamho4NGFU6dONT8pCIIgCILQM0hRIqnTpqN9+/ax3xVGE/bv35+uuOIKv3P7e++9Rx9++CG1tLSwuLrwwgs71P2HbkJYsgRBEARBEJKdqARWVyACSxAEQRCEg4VOdxEKgiAIgiAIkRGBJQiCIAiCEGNEYAmCIAiCIMQYEViCIAiCIAgxRgSWIAiCIAhCjBGBJQiCIAiCEGNEYAmCIAiCIMQYEViCIAiCIAgxRgSWIAiCIAhCjBGBJQiCIAiCEGNEYAmCIAiCIMQYEViCIAiCIAgxRgSWIAiCIAhCjBGBJQiCIAiCEGNEYAmCIAiCIMQYEViCIAiCIAgxRgSWIAiCIAhCjBGBJQiCIAiCEGMOSGCtW7eOLrvsMtqzZ48ZQzRnzhz6xS9+QTfccAPNnj2bvF6veUYQBEEQBKFnELXA8ng89J///IdycnLMGENwLVy4kO6880667777aO/evbRgwQLzrCAIgiAIQs8gaoH1zjvv0KRJkygrK8uMIVq6dClNnz6dcnNzKS0tjU4++WSOEwRBEARB6ElEJbBKSkpo2bJldNZZZ5kxBogvKioyj4j69u3LcYIgCIIgCD2JqAQWfKsuuugicjgcZoxBU1NTQJzT6eQ4QRAEQRCEnkSnBdann37KXYDjx483Y1pxuVzkdrvNI+J9xIViyZIl9NBDD/lDSkqKeUYQBEEQBCG5SfEpzP0O8eijj9KGDRsoNdXQZrW1tZSRkUFXXHEFrV69mvfPPfdcPrd48WIWZDfffDMfRwIi66abbjKPBEEQBEEQkpdOW7B+9rOfsch6+OGHOcDn6vbbb2eH9ylTptCiRYuooqKCGhoa6IMPPqCpU6eanxQEQRAEQegZROWDFY5Ro0bRSSedRP/v//0/uu222/j42GOPNc8KgiAIgiD0DDrdRdhVSBehIAiCIAgHCzG1YAmCIAiCIAgisARBEARBEGKOCCxBEARBEIQYIwJLEARBEAQhxojAEgRBEARBiDEisARBEARBEGKMCCxBEARBEIQYIwJLEARBEAQhxojAEgRBEARBiDEisARBEARBEGKMCCxBEARBEIQYIwJLEARBEAQhxojAEgRBEARBiDEisARBEARBEGKMCCxBEARBEIQYIwJLEARBEAQhxojAEgRBEARBiDEpPoW532G+/vpreuWVV6iyspKKi4tp1qxZVFRUxOfmzJlD8+bNI4/HQ5MnT6aLL76YbDYbn4vEQw89RDfddJN5JAiCIAiCkLx02oJVUVFBTz31FF122WX0+OOP08iRI+mf//wnn1u3bh0tXLiQ7rzzTrrvvvto7969tGDBAj4nCIIgCILQU4iqixDiCsIqJSWFjjjiCCopKeH4pUuX0vTp0yk3N5fS0tLo5JNP5jhBEARBEISeRKcFVl5eHk2ZMsU8Ilq9ejWNGjWK9yG0dFch6Nu3r198CYIgCIIg9BQOyMl91apVNH/+fLrgggv4uKmpiRwOB+8Dp9PJcYIgCIIgCD2JqAXWkiVL6N///jfdfPPNbNUCLpeL3G437wPsIy4U+Dwc23VAd6MgCIIgCMLBQFQCC6MI3333Xbr11lu5G1DTr18/2rlzp3lEtG3bNhowYIB5FMhRRx3FowZ1iGIwoyAIgiAIQkLSaYFVV1dHzz//PN1www3szG4FvlmLFi3ikYYNDQ30wQcf0NSpU82zgiAIgiAIPYNOz4P1ySef0LPPPkt2u92MMUA3X1ZWFr333nv04YcfUktLC4urCy+8sEPdfzIPliAIgiAIBwtRTTTaFYjAEgRBEAThYOGARhEKgiAIgiAIbRGBJQiCIAiCEGNEYAmCIAiCIMQYEViCIAiCIAgxRgSWIAiCIAhCjBGBJQiCIAiCEGNEYAmCIAiCIMQYEViCIAiCIAgxRgSWIAiCIAhCjBGBJQiCIAiCEGNEYAmCIAiCIMQYEViCIAiCIAgxRgSWIAiCIAhCjBGBJQiCIAiCEGNEYAmCIAiCIMQYEViCIAiCIAgxRgSWIAiCIAhCjImpwPrmm2/oN7/5DV1//fX04IMPUlVVlXlGEARBEASh5xAzgdXQ0EB///vfadasWfTwww/TkCFD6F//+pd5VhAEQRAEoecQM4G1atUqFlUjRowgm81GZ5xxBi1fvpw8Ho95hSAIgiAIQs8gZgKrpKSEioqKzCOi9PR0ysjIoLKyMjNGEARBEAShZxAzgdXU1EQOh8M8MnA6nRwvCIIgCILQk0jxKcz9A+Kdd96h/fv3049+9CMzhujnP/85/frXv6a+ffuaMa0sWbKEFi9ebB4R4WfASV4QBEEQBCFZGDNmDN1yyy3mkQUIrFiwbNky3x/+8AfzyOerqKjwXX311T6Px2PGRGbWrFnmXvIjaUlMJC2JycGSFsmTxETSkpj0hLTErItw/PjxtHv3blq7di15vV56++236YgjjmCHd0EQBEEQhJ5EzARWWloaXXvttTw1ww033EAVFRV00UUXmWcFQRAEQRB6Dra7FOb+AdOnTx868cQTeYqGo446ip3cO0pKSgr3Yx4MSFoSE0lLYnKwpEXyJDGRtCQmPSEtMXNyFwRBEARBEAxi1kUoCIIgCIIgGIjAEgRBEARBiDEisARBEARBEGKMCCxBEARBEIQYIwJLEARBEAQhxojAEgRBEARBiDEisARBEARBEGKMCCxBEARBEIQYIwJLEARBEAQhxojAEgRBEARBiDFJvVTO119/Ta+88gpVVlZScXExzZo1i4qKivjcnDlzaN68eeTxeGjy5Ml08cUXk81mo927d9M///lP2r59O/Xu3ZsuuOACOvTQQ/kzXq+XXn31VXrvvffokUceoezsbI6PB2+++SYtWLCAmpubaeLEiXTppZeSy+Xi43/84x/0zTff8PGZZ55Jxx9/PH8mUloi3ZuuJpq0hPu9eDyRJ5988gm1tLT4v68z61weCOHSUlpaSs8++yzf+4KCArrkkkto5MiR/JmO3Ps33niD5s+fTw8//LAZ07U0NDTQ7Nmz+d47HA5eM/Sss87ic9GkBXFz586l1NTWNtqdd95JgwYNMo+6jmjTEi4vwYcffkjvvPMOlxfTp0+nH/zgB7y+WFcTKS2Ie+mll/jeDx06lK688krKzc3lc+HS8qtf/Yr279/P1wC8MyeccALfh64mUnkUTVp27NjB96aqqorS09M5T8aPH8+f6WqiSUukvNy5cyefQ5qwZu9VV11FAwcO5HNdTaS0hKsna2tr+TNr1qzhvDjppJN4jWEQ6R3raqKp8yOlpcvrfAisZKS8vNz3k5/8xLdhwwafKkR8//3vf3333nsvn1u7dq1PFTQ+lQk+9dD7/vSnP/n+97//8bnbb7/dpyoG/ox6EXzXXHONz+128zlV2flef/1132WXXearrq7muHjwxRdf+G655RafKhh9jY2N/HtVBczn8Hsee+wx/o3qwfbdeOONPvWS8rlwaYl0b7qaaNIS6fcuXLjQ97vf/c5XU1PDefnHP/7R9/bbb/O5riZSWvA7cO/VC+pbuXIlp0W92B2693v27PHdeuutvp///OdmTNejCnff448/zve+rKzMd8MNN/jWrVvH56JJixLK/ncq3kSTlkh5qQpePof04r2/7777fFu3buVzXU24tNTX1/uuv/5638aNG/n3497j3QGR0hLMH/7wB/+96WrClUfRpgXf9/nnn/P+t99+6/vpT3/K18SDaNISLi/xHbfddptPNaj4ucR7g++PF+HSEqme/Nvf/uZTosSnRK9v3759/jSDcO9YVxOpPIo2LV1d5yd1F6G6Kayc0dI84ogjqKSkhOOXLl3KrVC0KtLS0ujkk0/mOPVA8D4ULD5zyCGH8Fa93Py5c845h0O8QSvg8ssvp169erHCRivOmpbTTjuNLTa4burUqbRs2bJ20xLu3nQ10aQFhPu9AwYM4HNZWVmclxMmTCAlUPhcVxMuLepFpG3btvG9hwUHvwnPmnpp+XPt3Xu0ps4991zzKD7g+Tj//PP53ufn53PL+0DSgtY6rArdQTRpifRcLlq0iJ/LvLw8bsHCCjR48GA+19WES8uqVatoyJAhNGLECG6Fo8W9fPlybp1HSouVxYsXc/pHjx5txnQdkcqjaNKi6iZ+z8eNG8ffj/uC76uoqODjriTatITLS3wOv3vGjBn8XM6cOZOtKrBqdTWR0hKungSwAKEutNvtVFhYyGlGfrRXXnQ14cqjaNICurrOT1qBhcJwypQp5hHR6tWradSoUbyPm27tkunbty/H4YVAlxS2QLWKuJLASw5gcuwO8CLq3w5gytTHe/fu7XRaIt2briaatET6vcOHD/d3O6kWDKkWL02aNImPu5pwaUE6cJ/1vQcdSQv49NNP+ZqxY8eaMfHhsMMO48IFQBxt2bKFC6po06Ja8vTZZ5/RL3/5Sw7vvvsux8eDaNIS6blEtw0qvLvuuotuueUWeuuttzg+HoRLC36z9V3Bu52RkUFlZWUR06JRLXzueouXkI9UHkWTFlSgY8aMoc8//5zj169fz59D91pXE21awuUlQHo02Mfn9u3bZ8Z0HZ1Ji35XAERJTk4OC12IJ4hBlFmR3rGuJlJ5FE1aQFfX+QeFkztaFfBnQd8yaGpq4j5wDVoUiLOCfuS///3v3HqyPizdDQpF+CJAjaP1gXAgaQm+N/EkmrSE+72///3v6eabb+YCCy2XeGNNS/DzBTqSFlTib7/9drfkhQa/8cknn+TWdP/+/aNOCwq2ww8/nP74xz/SDTfcwL4PX375JZ+LF9GmxZqXAGJx69atdNttt3GAcEzWtGhgGe7Xrx+HeBNcHkWbFvjQvPHGG3TdddfRgw8+SD/84Q/jXlZHkxbsW/MSfk8IeH9QyaORiMYi0hpP2ktLcDogEuFf9sADD9B5553Hwqoj6Y8Hna3zQ6UlHiS9wFqyZAn9+9//5soXChfA1Ox2u3kfYB9xGrRY77//frrwwgvZZJoI4MVDOjZt2kQ33ngjvwA6RJuWUPcmHkSblki/Fw7UcAiHSME18SJUWoKfL9CRtMAx9vTTT+fWVHcAIYECBiZybdmINi1w3kVXB8zucNZFZfLNN9/wuXgQTVpC5SVAi/6YY47h69BVdfTRR9PatWv5XDyIZVo0sJROmzbNPIofocqjaNIC8YH3/ZprrqHHH3+cG1joWodIiBfRpCVUXsJi9dOf/pStcbD2wooCq3xmZiafjwcdSYs1HQDvxdNPP02/+93v2IEcor299MeDaOr8UGmJB0ktsDCiAF0Tt956K5sENWi1Wfu30WcMXx6AF/TRRx/lURzx6mrqCKh8MVoGBQzUtybatIS7N/EgmrSE+70rV67095dDmKAih2k4XoRKC34fugSsLaSOpAXxr732Glt8fv3rX1NNTQ3v19XVmVd0HaiwHnroITaxf+973zNjo0/Lhg0b2O9Eg/3gSr6riDYt4Z5LdOsE50F3pyX4XYHPDCoN3fIOlxaA9CN/4B8TT8KVR9GkBe887o0WA+j+gZCPl69PNGkJl5cAvx3WUYgvWF3Q1aZdH7qajqZFvysQvAsXLqTGxkYWh7j36DVAudveO9bVhCuPoklLPEhagYUC8fnnn+cKCo5tVvCAw3EVjoUwDX7wwQfsUA0wvBSOiLpvPBGAfwFazFdffXWbgh1pwRBSPNC7du2ir776iuNAuLREujddTTRpifR78X1orSAfUYmjFRivgilcWuAIDd+wuXPnsq8LWlTYDhs2LGJaHnvsMW6VI9xzzz38PdiPR0sWrTb4G8D500q0aXnxxRe5oEMBhsoCFpN4NViiSUuk5xLWK0zTgPTCiRddhNq5uqsJlxZMR4Dh9fjN6Fp/++23uWLAb4+UFgBxgmcKrfZ4Eq48iiYtECyoFOHHBDAsH9MCxKsijyYt4fIS3H333ewMj+cRn8FzGq+yOVxawtWTECIff/wxv9/4vWgIoqGLcjfSO9bVRCqPoklLPEjaebAwLxIeHHRRWEELAiPOUJGj0MRNxY2GaRTKGyOEgj9z7bXX8kibm266iY9Rketr0Pff1V06Tz31FI/4sRYwKEjgdIvf8txzz3H3C0ZHnH322VwhoFUSLi0wU0e6N11JNGmJlJfoV//Xv/7FLwUKNLzcmCcnHl2ekdKCZwkmZ5jeYQHBfCzoFmjvudTgRf/Nb37DAise/OIXv2ArAQocDbr4LrrooqjSoueWQaUHJ99TTjklZMXSFUSTlkh5CeDYjvICaYVTMJ7NeBApLWhlv/DCC3weo9bgQ4JnqL20oJWPOb3uuOMOPo4HkcojOBlHkxYIEsxRhAYZRqzhGcOcXl1NtGmJlJcQZCj7IOBRhsGahO7orqa9tISqJ/H70WjS7zfyBiJS+8CFe8e6mmjq/EhpgRDr6jo/qScaFQRBEARBSEQOilGEgiAIgiAIiYQILEEQBEEQhBgjAksQBEEQBCHGiMASBEEQBEGIMSKwBEEQBEEQYowILEEQBEEQhBgjAksQBEEQBCHGiMASBEEQBEGIMSKwBEEQBEEQYowILEEQBEEQhBgjAksQBEEQBCHGiMASBEEQBEGIMSKw4sTHH3/MK6gvWLDAjBGE2NDc3Ey333473XbbbdTU1GTGCkIgTz31FP3kJz+hHTt2mDFCtEh53jF6etkkAitOvPrqq/Tkk0/S66+/bsYIQmyYP38+HX300TR9+nT68MMPzVhBaGX//v20c+dO+n//7//RM888Y8YK0SLlecfo6WWTCKx2WLhwIZ1++uk0efJkuuyyy6i0tNQ80zlSUlI4ROKbb76hmTNnmkcHDx6Ph0aMGEHjxo3jcNhhh/G93LZtm3lF17JhwwY65phjzKP4A8vB73//e97Hvbjvvvv4flRUVHBcKPDcjRw50n/PEGbPnm2ebYt+tsI9Y7BanHbaaVRdXW3GxBefz0dPP/00nXLKKTR27Fg68sgj2ZqyZcsW84ruY9KkSbRnzx7zqH3WrFkT9XsKq8fcuXN5f8mSJXTyySfTxIkT6YorroiYN2+99RZf995775kxxBYB63uF8LOf/cw8G5pIZRCsDeeeey6tWLHCjIkvP/jBD+jf//63edTKf/7zH7rgggv4PYIlJBTXXnstvfHGG+ZR19OR8jxaOvs8aqzPFsoWlLGou4L5xz/+QVOnTqXDDz+c7r33Xn43wxHqucP1f/nLX+jYY4/l77j//vvNM6FJ9LKpKxGBFYGamhq6+eab6Z577qHPP/+cJkyYQL/73e/Ms53je9/7Hhd+KMDCgYrnv//9r3l08DFv3jyunD777DMaMGBA1Pcymdi6dSu98MIL9Ktf/YqPr7/+ekpLS6PU1MivHp69U089le+XDj/+8Y/Ns4Ecf/zxtHjxYvr000/ppJNOMmMDGTRoEFdgEHfdwR/+8Ae+D7/97W9p6dKlXHAPHTqUfvjDH1Jtba151cHNa6+9Rg6HgyuTqqoquuGGG+juu+/m+zF48GB65513zCsDgcVpzpw5LKas4Dt69+4d8Iw8+uij5tlAcB2eAbxzEHOhwG/D78Gz6vV6zdj4gTIylEhC3Pe//3265JJL6Ne//rUZ2710pDyPJ9ZnC+8T3qsxY8aYZ1tBOfH888/zPf3f//5Hq1ev5hCKcM/du+++S++//z6/wx988AF/D+JCkQxlU5ei1KgQBvXQ+GbNmmUe+XxKYfuUCPK53W4zpmN8+eWXvu985zu+E044wacqTZ964Dh+1apVHP9///d/vh/96Ee+lStX8jXg2Wef9f3yl7/03XTTTb6LLrrId/bZZ/t27tzJ5z7++GOfavn61APre+6553xHHXWUT7UC+JwSMT7VavGpB9unCiRfeXk5x6uXxXfLLbf4zjrrLJ9qfXBcvFAtY9/w4cN9u3fvNmOMNJx44onmkc/34osv+mbOnOmbPn06p1dfG/y7I92XTZs2+VTBwt+jChrf8uXLOX79+vX8vY888ghvjzvuON/ChQv5nKpIfHfeeSffL9Ui4+/G7wXR3OdgVIvb9/e//9088vlUYcbbkSNHhv0MUGLEd+utt5pH4Yn0+6+++mrfgw8+6DvmmGN8n3zyia+urs535JFHBuRDPCgrK/ONHj3apwSAGdPKtm3bzD2f79BDD/X99a9/9U2ZMoV/K961ffv2mWd9/mPcwzPPPNP3wAMP+JTo5PzR+Rnp+UA+4NnAO3b++ef7/zb+rr4n+M4rr7yS7+u6dev4OjynZ5xxhk9VJHwN/r5+T8Hjjz/O1+C5UgLS5/F4zDOttLS08DUrVqzg41deecWnBBbvtwf+Hj6P50xVeGasz7d58+aA3xGJjr5f4NJLL/Upscf78UQ1Knzjx4/3qUaJGePj9+2QQw7hc8g//U4gXokufu5Vo8V32WWX+V5//XU+F64cCJXWcHmHZwZ5j/uL5wl/QzV++Vy48hyE+75rrrmGy5+rrrqKn8lrr73Wfw7PLn4rnmMlkAOex2ieLSWw+B4q4c7pt3LzzTf7/vOf/5hHkQn33OEeWss0Jdh8P/3pT82jVpKhbOpqDhoL1tMffRV1CAe6L9DK1mRnZ3PYtWuXGdMxfvOb33Cr8aOPPmJT9h133MHxaHHgb6gXtU33j81m4/5rOAii5Q+zMUzlaFmqB5VbcujThikYAdeXlJTwuT//+c/82RkzZvhbfHa7nf/+Y489xi3ncMxdsSHq0FHUy8S+C7pFg9+PlvU///lP7hpDa14VLHwu+HeHuy/qWaYbb7yRVOHJljK0hlShxt0eAF27sJrh+1VhwN8HcA+/+OILbpGhJYZuWpjZo73PVvCb0MJDt5gG3TgdAebytWvXkqrYSQk7UoVaSEtPuN8PcO9gecU1MOdnZGTwd+F+huNblbZoQziUwKWBAweyhTaY4uJic8/4vfAVQtcZfms4cB2+E90ceGZUA8VvuQn3fCDv4DPz5ptvcvovvPBCdlS2glY4ng90f4Cf//znpMQI31dVGfDfwe+zgnuL74QFAX937969bCEIBr+3oaGBu1sA8jY3N5etknh+8DyFs+ThmQnVvYJnBN8Jyw66XPFdobpcO/N+AVhO8TxFYvm25VGHcGRlZXGXKSwjGtxbvD84Z+VPf/oTKSHO9/y6667jZwZEKgeC0xop72BxhVsIrtffhWcLhCvPI30fPot38YknnuCyD5ZtWPJRzijRSEqI8OdhaUT5CKJ9tjIzMzmPQ4HnDs+wEnmkRJn/OQhFuOcumJycnJDuHvj9sSybkpGDRmA99dGXUYdwNDY2ksvlMo8M0tPT+WHuDDDHqhYP70+bNi1gFI9qIXAlGgq84AUFBbw/ZMgQfsFQgML3AoUyuPzyy/3mfIxoUa09v2kYlQNeTC0y8MKEe/E0c1esjzq0B/wBUOHBB2vVqlXsVwHy8vLoq6++4koYBN+j4N8d6r6gwPr222/Z1AxQ2BQVFZFqbfIxxCzM+kC1EP0+DqhMkD9Op5PzGj4F27dvP6D7rMH34DPt3fNQIF0oeOCTAjM9fi8EXTDhfr9GtR75mdXg/kfysQklnDoawgFxm5+fbx4RCwmIIx1efPFF8wxxZdpe9ylAJYL7A3CvIHo1oZ4PFOCofFF5o4LBswBholGtdb6/qmXO343nD58755xz+DzyevTo0f7nSQNRhsoKlQwqUTx/ocQJ7rmuAAG6gBctWsQCACK8vr4+ZP5GAr8TlSTE0yeffMIuDBAbwXT2/cL7sXx5eCEEQgmnjoZIoCsQz7MGAgNxwaByhvAByBukAbRXDljTGinv0G373e9+l/fhoI3nSBOuPG/vWUBeQVhAtFjLLeS9LmfOO+88fk5BtM9WJCDKIXTQ6ECAeAv1nZGAPyuc/MvLy6myspJefvllcrvd5tlWYl02JSPigxWBUGIKLwMKNitoGR5xxBEcsB8MWj+ohFGoozUFUaVBKzZchWJtxeMaVNZ4QXr16mXGEu/jAQY4h4IUBQICBA3SoFvdaB11J3CURMENXxFYfCCw9u3bxwUKHKDhz4B79PDDDwfco+DfHe6+QODAGqjTD0sjWu/A2gJGYaW/H34saD2iIkVBjpYWfs+B3GcN/rZVWEQC1hL9DEF8onCC/x/SjgoSvluwPgQT7vdrgu8dfg8KxnjSt29frkw0eH/gb4SA+2d9x5DWjmB9B635CUI9H/B7Q+sfVgM8Iz/60Y+4ctPACoGKT+c58g771hY83tXgeweh9Oyzz/qfBXwPyohg8GxYnwU8j/gd/fr148pn1qxZ7KuCvNfPAZ6JSGAQBEYFDh8+nL8Dlhs0DKz3GnT2/eqOZ0Rz9NFHc8MG5QSEAJ4NWDaCwXOP/NDo/fbKAWtaI+Vd8PsPkaYJV5639yyEei6RDggoDfIRzyqI9tmKBHpg8Bzgt/Tp04f3Yf3rzHN35plncvl0/vnnsyUPjSRrXmiSoWzqag4agXXVzMlRh3Cg4IL5VYNWMh5wdDVZwYMG8YCAfSt4YLSjPFoLMBFb6YgJ1goKZrx4GhQEen4RvDBoXaDrQ4evv/6a40FH/tZph46OOnQUtOLQYsPvwu9DCwpWmtmzZ/M9Cm6Fd+R347tQ6VrTjlZoOOugBt1B+H4MLkCrDK0qcCD3ORrgXKyfIVhKNm7cGFBRotLQAs9KuN+v6ezzNUxVJNGGcMBqgJYuRCnAbyosLOSACsWK9feiEtKVF1rI+v5HC6yO6B5CtwWsPbjnmoceeoitAOh6ArCA4TdbKwQca8uYBnmO51U/B7BKwerSHnDsxTNlBe8F8l4/B9bfFwo0TvCcaPBbUWnDWmslFu9XMJMGT4o6RAJ5jgr57bff5gARg7hgIEqs76eumNsrB6xpjZR3eP+tXba41yBSeR7NsxCcDnQPoucERPtsRSLUc4cGSmeeO+THTTfdxN15KHPwDofq/o912ZSMHDQC68qZh0cdwoFKdNOmTdyy9Hg8/DLBWoGC0ApaA7rCsLZSAF5IxMHXBJUFunyw1S9RZ4FpGb9F+xw899xz/IIAdJmgEtN+GCtXruz0SL3TDh0VdegMqOTQb48XG4UXRCtaV3j5UYiEaqlFol+/fnyPUSgDtFjRog/n16LB38YoGeQpKivkNQq5WNxntNB0y7k90ALUzxAqSBTe8CPCb0EaYIFAqzyYcL8/HPg9kaxEoYRTR0M4UImgokDLGFY45C1a3ajwYcUKHqWkQQWj7zF8Nw6kQIYAxrQQEGoQqmg8Wb8P3UZobePvIM/Rnda/f3+/PxBa+Js3b+YWvhV0++B51fcc3Z2vvPIK71uBNcTaOkf3FiqodevWsXiGdQ3lDfJePwehrAJW4E+DrmvMbwVhBX8aCMfg/O3s+9XeMwJCCaeOhvaAtQNWIlg8ILBCge4mnTewdumGcL9OlAOR8g7dpBClACPg0O0IIpXnHX0WrOC5Q55r6zT8BrWgjPbZigQsVpimAY0FfAZdeJ197uA3hecO9xRdfnh2Q+VTrMumZOSgEVhdAVoxaNmi8oQZFH4wqPQ6w6hRo1i5w6Eb/eswgaNwgJNtNKBy0EOp0SpDJYTuKVQWaF3DpwOVGV5OVBgw5yYK+E2wZowfP55/G6wFEDKobPBywcEVXWFwQEWlgTlaOgNaTCiEZs6cyd2PyDPkYSRg4kahBuGMeXbQdYlCEwXegd5nFJ64XjuAQlQg/QgolCHUsF9WVsbnrWAIOAQaLH14dlBBhprjKNzvRyEYClRGqDziDebogcBBnkKkIK9R4EJkHXfcceZVgaCVjG4RdJ/BeowuBKtFqTPAOoV7iHsJofrSSy/xwAErqKgwXxniURGgKw1+KvALw3v/yCOPtKl88H04D38dPHfwp0J3TjC45+jy0qAiw/xBuC+o4FCp4tkPBfxw8JxA+OGeYB+VP56Niy++2P+sQ+jjNwfT2fcLfjDwh+kuUCbgfcM9svqGWUEe4flBeYrnHnmKdwp0tByIlHf4fhzjGohu5BHe5UjleUefBSsQNrCGoQzBtbDSQmQgLdE+W7gOzwi6wSFssK/LJ3TtIeBZwPfi2QrVcAPhnjukH+8iyi/cX7zX8KsNJlnKpq4kRRVY0ZVYQrehswwvPFquMM/i4Qy2ngkHRizuM0YIwVcGhU13g1Y2CkeMYkJLX4gfeJZQYUIAoasykcGzCkuHdiLvqUDkaGsS5pWCGA4nRrqTZHq2wnGwlk1iwUpC4KOAFjiAmRxmWBFXsScW9xmFMlptoUbZxJuXX36ZrR4iruIPRDqG9GOUYiKDLktYXGF16MlgmoZf/OIXLF4wGAIDc2B5T0SS5dmKxMFaNokFKwnBkGN0ncA5EqZajCRK1pZLIhOr+4yCD11c6AboLtAlBLGHrpP2fCyErgFFLfIAw+3R9ZNowBcMXT545kN1+fQkMLUI5j2DDyCcuNG1CqteopLoz1YkDuaySQSW0OWg4MYSKXjU4M8WajSckJhg9BKcWOHrAxO+kDxI3nUP8DfCIBj47WHUntBzkS5CocvBJJxwBoWDZjgHRyExwfBqzIAO3wghuZC8iz8YyAKLDKzdWMtP6NmIwIoAzK3wnwkGI4tgSg8H+usx6qM7gKlVL0eA5UMw+gWjtuBPoIdmY2gtWrUY/YIZiYNnp7aye/duvhbDvzESBWnTYHQJRqNghBYcY4PnV7ECPwHrNhjMhoyFSiN9R1eB6RjgX4URQsEBM0ZHyk9M3xBuhf/OgGkEMNQZ1j6MJIJzPEZyYaQOhmoDVJgYyWMN+N0o1IPBKCjrdXDQ1341GzZs4OcX34+RRNa53oJBfoXLMw2sk5gQsTtItLzD1AkoN/A38W5h7iINRqYiDzDT/GWXXcbdUKGApfeBBx7gEaoIeBb0ZKySdwZdkXeR7m1H807T3n2PJ/DPss6Or4mmnurOcjopQRehEBolpHznnXeeedSKKkB9L730knnUluDFYOOFqoB9P/nJT3h/zpw5vABoSUmJr66ujheTxmKj4KKLLuKFT1UB51uwYIFv2rRpPlWp87lgVIHDC3viPBY7/eUvf8nxlZWVvDjn4sWLfY2Njb7f/e53PiVG+VwwWBz717/+NQfshwO/6fbbbzeP4ocqXNssRm0lUn6qyqlDizJHAn8feaUqZz7+85//zPmoBDHHnX322XyPg1GVt0+JX/MoMlhYFfnf0tLCC1i/8MILnP+zZ8/mBWvDoSoW/i3z5883Y9qC52v69OkBCzfHi0TLO9xLvVAyFm9XlTXfH1Uh+VRDhxcKxmeQH9dddx1fF8y7777LeY78Rx6pCtL32GOPSd5ZiHXeRbq3nck78NRTT/l+/vOf+1RD1ozpXrDQ9OvmQthWoq2nuqucTkbEghUBDFNGi1TPYwRg/oXyx9xIaOGgtYohsrDuYHK8YNQLyUN84egMywQsSeqh5hETmFsEw1PxffhbWFD20ksvZasQ/Cc0mOAUfwNdbHfddRdPGRCMyku+Dq0VgDl/MM8NlinByDf4YMBhE5PLqReLF4bFxJn4HZhvJpQVC60VpBfWKczXggkA9UzX6OrDOlxYxgJOoHDgRjqDwVBnzPOCyfrQCsRCqaoA43NYZgLrr8FKg5Y+5pLB5IJ6ncBEBKMBMXEh5m5C3lvXdEPL929/+xsvvAtrISamhPUPVgi0fsOts4U1xzDfj17bEJOMYvFfzLuFOLQ+g2c8xz3EfYVDcnvAYon5a2DdhLM9Au418h/r8cEChtZ7MPAjgSUFI8vwLOlJV/H8oIWPZxnPEZ4vfB8mQ01kujrv8A7ic+gOB7D64h7jecZagRggAasxJl5EXmCiUZQJweA74GSO/Mfn8Z4hfyTvui7vIt3bzuQdRh2jhwPTucCKrMsyWAlhiYRVM9RcZXg/8VvhoI5yFGkASDec7fWcZ5jjC3PzhaIj9QS6jFHeor6B64Ym1O8L9324R4leTicKB43A2r37s6hDODA5HcSOnjEYoLsGLwEKJsxMjTWp8LCFW20fExdi4ryrr76aBRgmlcTLiYcbk+mhwMNLC7GGCfGwliG+B917AEIGfxOVLj6D5VPguBoMPo9uBL3oJ7bWWachcHCMIccQX/ibGvw+67psGhTOOAdRhJcMhY5+8SE8MeIDhTRefgiCULMl4/fHckX1NeWlUYdYgGUf0G2K34hKydoFhPQg/1GZoXJEhYCCDPluXdU/GNwPPfIHpneIYAhsVBAQ7rhvweCZxPxamAm/PbA8DESyXuPM2n2BfTzn1kaEBvmOzyGtEO5azEFsQ6yjoaBa+hyHyQvbWzS2aePCqEMs6Oq8w73EO4zZ6QGebdxbVOK4X0OHDuV4gFnVEbBOXjD4DqyZiMlBUcGiYYKuftBdebd4Q3XUIRZ0dd6BcPe2o3mH/MIgHpThyDPkO2bXB/iN+O14FzHRqxWkCw7xEDSYJBRCS4soCDY0cpEWCGbcBwjAYDpST2BVEjT0cQ3KDxxrgn9fpO/rSDktGIjAUiESsNpY+6/x0CEOLSg8dJgrCaAVhMrOagnCLLYQLhBZAJYiPNQLFizgFx4+BOjTB1g/CyIDQNSgNQVisaI6ZqBGQY3PQoTpilaDY+uCuxpU9vBRQKsGBQYKZT2bOKYuQCGHAgyFAlqOsEYFg8I7liuqWwVTZ0N7QNBY/ZZC+SdALMIHARUV8gQC3AoKbExOiHyPtKq/FczArfMO9xzWKcwkDmGF2eSx9pl1XUKAghKivT3QykRlrZeywG+AVRO+hbC44PnCNXg+gkG+Ie8BrChWqwEsk9Z1HocNG8YtelQG4XBvXBB1aI9EyDsAnya8b3jO4asDoYPKC5bqYCsknvtQ7x0sMRBZ2n8Sn0U50515t3hDVdShPRIh7yLd247mHWZgh+UQyyyB4PuOtEF0BYNyFHmuRRx+O34bGqzLli3jvMIzhDmirILQSkfqCdxD/B007HGvgqedsP6+9r6vvXJaMJAuwnaAuR+FD0y+1tXd0VqJtNo+nCDRnYaHGS8HQGGJ5QIwjBcFKEzIECYAAkuDBxqFIICQgfkWFiQEtET1Z6ygBYe5mqygoIC4g0jC38TvQOsjuGDA9yEeLS/8RgTso5WGwhcFBdKJJUvQmsPfQusOggsvPQofnMPSFcEk04rqaCWiu1aHUC00rOFlnavFuuI+0GtpQShBROMe6byzrupvxZp3uOfIeyxzgXuOihrdE8hDDZ5D3EPrxIewpuq8w7p5GlhTUGHpCgLfCesoClBYHlHxoHGAgjQY3A9YaCHOYAXQzyTAPdCzXGuQ9p6cd6iMIXrR0EBFi3uM9xUNilAVMt47vPfBeYeGGSpm5A3KHTTcYBmRvOu6vIt0byPlnRW8k7CuQbjgvqOrzXrfg8s6DX6b9RzeVfxN5AfKT2taIQJD0ZF6or17aP0N7X1fd5bTycRBI7D69z866hAJFEQQB28Hre7e3mr7eEnQr44CEhYeDVojKEDnz59PMA2HGqVoBQINa96hywgBrR1Y0TrCH//4R+6ShLUDLyyAdQyFt7XAQKGG7qbzzz/fv6I69tESwwtuBemFUAu1KrsWklZivaL6uPzCqEMsQAGFwkcTvI6gTg/yLdKq/uHA90NkBd93a7cAKqTgVj4sXTrvrN2GqKyCr8V5+IngN8HvAq3+4NXwUXjCcgY/L3QToPvCSmfzDbhGHh91iAVdnXfoPofI0msrwiKBew2xhcWlraPSYKFGhYXu+uC8w9+D5ReNHuQ7urt046W78m7aqNyoQyzo6rwD4e5tpLyzAgsPyvzZs2fzfUe5bSXcfdd1iQbPEMpniBg0ZK3pxgLKoehIPdHRewgOpN4RWhGBpUJ7hFrdvb3V9tHywXlYsWDBQSsFViG0aiBS0HroyLIAMJ/jwUaXEejoiurw/0ChjH57mNU1aOnBgRatEzgt4vdji0U2UaCjGxMB+zAZo7KHOMJvRh88WnWIQ6GPyht+Wmgx4pz2E7ES6xXVQwmnjoZYgHuHQhRpxm8N5R8FkLcdXdUfeYfzGrSA4buBrkJ0FcBPD5YsDQQx7qkVFJ4676z5HepaPM/IO+Q7Kl+Y+/E5K3iW8AwgDWiFoyGALbpLwtFe3jlHzog6xIKuzjuUCXi2kWcAz75uvODdgHsAnn/kK+47fG3wXgTnHa5Hl7weDAKXAkxdALor76aNyok6xIJ4vHfh7m2kvLOC/IboQvmIxifK7WArUijw/ei+0750aIDDdQTiCuUyhBvyD8IOvlGh6Eg9gTIEfmpwN0A6UK6Ho73va+95EQyki7ADwOoDRY+XTfdRQ+1DLKHFg37xcKvt40WBLwRMrNiiewcmV1hy0EoJNfLOCkZx4Psx8geWiI6uqI6XB60uFBLatwF96gCWLe30DqEFx0arhcQKChOIJ7ycKOC0nxXuxf33388jalBAwKqH5SSCgaMtCgwUSIm+ojq6BoLn40H6rWCeHLQ4YaW48sor2dKAAjkUHV3VH+nVlTLQAwaQPxjwAJGsuzIAClptKY0EvgMFZHAFDOsGJkJEpQXrCkaZBYO04xnF83feeedxVzmeAYwgCgW6jiEOumvm6kTIOzSq8H7AtxIVFEZ9oXJHVy4++9BDD3FXH74L/j0oM0KBLj1YYfDe4+9DYMO3C0jedd17F+7edjTv0OiE8IB/GMpCOIvDry1UHlmBKIQv609+8hP+LHo39Ght1A/oDUGXJ/4m6pBQlrCO1BOwxmFQEuoBWPRQvoS7h+19X3eW08mELJVzkIBsxEsB0Zes6xKihY2K4WBbUb09kF50D6ErN1nBb4evESqonoTkXfKSLHkH65X2mUP5joY5ujC7i55aTkeDWLAOEtCqwXDsZC7oXz5IV1RvD7R80b2MLtRkBAUurJSwZvY0JO+Sl2TIO3SFwqoFUQVrNCxJsLB1Jz21nI4GEVgHEegOQJ+/1ak+WYApHd2t4bpNDmbQPYPuVnQtwcck2UD3BrrDQg1BP9iRvEtekiHv0DWIUdwQWXCzQHcvuu66i55cTkeDdBEKgiAIgiDEGLFgCYIgCIIgxBgRWIIgCIIgCDFGBJYgCIIgCEKMEYElCIIgCIIQY0RgCYIgCIIgxBgRWIIgCIIgCDFGBJYgCIIgCEKMEYElCIIgCIIQY0RgCYIgCIIgxBgRWIIgCIIgCDFGBJYgCIIgCEKMEYElCIIgCIIQY0RgCYIgCIIgxBgRWIIgCIIgCDGF6P8DFX6pnOHzL3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9252"/>
            <a:ext cx="7786062" cy="309634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3508407" y="2249252"/>
            <a:ext cx="1152128" cy="29799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7524328" y="3783244"/>
            <a:ext cx="1152128" cy="12241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048625" cy="37052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87624" y="5301208"/>
            <a:ext cx="6854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 å </a:t>
            </a:r>
            <a:r>
              <a:rPr lang="nb-NO" dirty="0" err="1" smtClean="0"/>
              <a:t>oppretthalda</a:t>
            </a:r>
            <a:r>
              <a:rPr lang="nb-NO" dirty="0" smtClean="0"/>
              <a:t> dagens dekningsgrad </a:t>
            </a:r>
            <a:r>
              <a:rPr lang="nb-NO" dirty="0" err="1" smtClean="0"/>
              <a:t>trengst</a:t>
            </a:r>
            <a:r>
              <a:rPr lang="nb-NO" dirty="0" smtClean="0"/>
              <a:t> det 90</a:t>
            </a:r>
          </a:p>
          <a:p>
            <a:r>
              <a:rPr lang="nb-NO" dirty="0" smtClean="0"/>
              <a:t>nye </a:t>
            </a:r>
            <a:r>
              <a:rPr lang="nb-NO" dirty="0" err="1" smtClean="0"/>
              <a:t>institusjonsplassar</a:t>
            </a:r>
            <a:r>
              <a:rPr lang="nb-NO" dirty="0" smtClean="0"/>
              <a:t> i 2030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21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Økonomiplan 2022-2025</a:t>
            </a:r>
            <a:endParaRPr lang="nn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72521"/>
              </p:ext>
            </p:extLst>
          </p:nvPr>
        </p:nvGraphicFramePr>
        <p:xfrm>
          <a:off x="685800" y="198120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0717658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5076448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045196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547333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8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2022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2023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2024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2025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8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Driftsinntekter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-1 648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-1 683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-1 719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-1 739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5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Driftsutgifter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</a:t>
                      </a:r>
                      <a:r>
                        <a:rPr lang="nb-NO" baseline="0" dirty="0" smtClean="0"/>
                        <a:t> 560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1 551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1 554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1 564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42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Brutto driftsresultat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112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-131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-165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-175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19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Netto</a:t>
                      </a:r>
                      <a:r>
                        <a:rPr lang="nb-NO" baseline="0" dirty="0" smtClean="0"/>
                        <a:t> finansutgifter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120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152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1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Netto driftsresultat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-11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-27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-23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7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Mindreforbruk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-2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-21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-35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-31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19110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85800" y="5176520"/>
            <a:ext cx="7236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slutten av økonomiplanperioden vil kommunen si gjeld </a:t>
            </a:r>
            <a:endParaRPr lang="nb-NO" dirty="0" smtClean="0"/>
          </a:p>
          <a:p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err="1"/>
              <a:t>nærare</a:t>
            </a:r>
            <a:r>
              <a:rPr lang="nb-NO" dirty="0"/>
              <a:t> 4,3 </a:t>
            </a:r>
            <a:r>
              <a:rPr lang="nb-NO" dirty="0" err="1" smtClean="0"/>
              <a:t>mrd</a:t>
            </a:r>
            <a:r>
              <a:rPr lang="nb-NO" dirty="0" smtClean="0"/>
              <a:t>, </a:t>
            </a:r>
            <a:r>
              <a:rPr lang="nb-NO" dirty="0"/>
              <a:t>slik at budsjettet er svært sensitivt </a:t>
            </a:r>
            <a:endParaRPr lang="nb-NO" dirty="0" smtClean="0"/>
          </a:p>
          <a:p>
            <a:r>
              <a:rPr lang="nb-NO" dirty="0" smtClean="0"/>
              <a:t>for </a:t>
            </a:r>
            <a:r>
              <a:rPr lang="nb-NO" dirty="0" err="1"/>
              <a:t>renteendringar</a:t>
            </a:r>
            <a:r>
              <a:rPr lang="nb-NO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63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" y="32577"/>
            <a:ext cx="2856359" cy="203118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114800"/>
          </a:xfrm>
        </p:spPr>
        <p:txBody>
          <a:bodyPr/>
          <a:lstStyle/>
          <a:p>
            <a:r>
              <a:rPr lang="nn-NO" dirty="0"/>
              <a:t>Økonomi- og </a:t>
            </a:r>
            <a:r>
              <a:rPr lang="nn-NO" dirty="0" err="1"/>
              <a:t>effektiviseringsanalyse</a:t>
            </a:r>
            <a:endParaRPr lang="nn-NO" dirty="0"/>
          </a:p>
          <a:p>
            <a:r>
              <a:rPr lang="nn-NO" dirty="0"/>
              <a:t>Fleire av tiltaka er sette i gang eller under vurdering, som </a:t>
            </a:r>
            <a:r>
              <a:rPr lang="nn-NO" dirty="0" err="1"/>
              <a:t>digitalisering</a:t>
            </a:r>
            <a:r>
              <a:rPr lang="nn-NO" dirty="0"/>
              <a:t>, avgiftsparkering, oppdatering kommuneplan og bilordninga</a:t>
            </a:r>
          </a:p>
          <a:p>
            <a:r>
              <a:rPr lang="nn-NO" dirty="0"/>
              <a:t>I denne omgang ikkje gått vidare </a:t>
            </a:r>
            <a:r>
              <a:rPr lang="nn-NO" dirty="0" err="1"/>
              <a:t>PwC</a:t>
            </a:r>
            <a:r>
              <a:rPr lang="nn-NO" dirty="0"/>
              <a:t> sine forslag om å avvikla Hamna kontaktsenter, tilskotet til </a:t>
            </a:r>
            <a:r>
              <a:rPr lang="nn-NO" dirty="0" err="1"/>
              <a:t>Kirkens</a:t>
            </a:r>
            <a:r>
              <a:rPr lang="nn-NO" dirty="0"/>
              <a:t> </a:t>
            </a:r>
            <a:r>
              <a:rPr lang="nn-NO" dirty="0" err="1"/>
              <a:t>bymisjon</a:t>
            </a:r>
            <a:r>
              <a:rPr lang="nn-NO" dirty="0"/>
              <a:t>, </a:t>
            </a:r>
            <a:r>
              <a:rPr lang="nn-NO" dirty="0" err="1"/>
              <a:t>ØHD</a:t>
            </a:r>
            <a:endParaRPr lang="nn-NO" dirty="0"/>
          </a:p>
          <a:p>
            <a:r>
              <a:rPr lang="nn-NO" dirty="0"/>
              <a:t>Ser det heller ikkje som aktuelt å gå inn på eit sjukefråværsprosjekt så lenge ein er i ein </a:t>
            </a:r>
            <a:r>
              <a:rPr lang="nn-NO" dirty="0" err="1"/>
              <a:t>pandemisituajon</a:t>
            </a:r>
            <a:r>
              <a:rPr lang="nn-NO" dirty="0"/>
              <a:t>, og ein er usikker på det innsparingspotensialet </a:t>
            </a:r>
            <a:r>
              <a:rPr lang="nn-NO" dirty="0" err="1"/>
              <a:t>PwC</a:t>
            </a:r>
            <a:r>
              <a:rPr lang="nn-NO" dirty="0"/>
              <a:t> antyder.  </a:t>
            </a:r>
          </a:p>
        </p:txBody>
      </p:sp>
    </p:spTree>
    <p:extLst>
      <p:ext uri="{BB962C8B-B14F-4D97-AF65-F5344CB8AC3E}">
        <p14:creationId xmlns:p14="http://schemas.microsoft.com/office/powerpoint/2010/main" val="13999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</a:t>
            </a:r>
            <a:r>
              <a:rPr lang="nb-NO" dirty="0" err="1" smtClean="0"/>
              <a:t>budsjettføresetnader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Havbruksfondet 2,6 mill. </a:t>
            </a:r>
          </a:p>
          <a:p>
            <a:r>
              <a:rPr lang="nb-NO" dirty="0" err="1" smtClean="0"/>
              <a:t>Ressurskrevjande</a:t>
            </a:r>
            <a:r>
              <a:rPr lang="nb-NO" dirty="0" smtClean="0"/>
              <a:t> </a:t>
            </a:r>
            <a:r>
              <a:rPr lang="nb-NO" dirty="0" err="1" smtClean="0"/>
              <a:t>tenester</a:t>
            </a:r>
            <a:r>
              <a:rPr lang="nb-NO" dirty="0" smtClean="0"/>
              <a:t> 40,5 mill. (-3 mill.)</a:t>
            </a:r>
          </a:p>
          <a:p>
            <a:r>
              <a:rPr lang="nb-NO" dirty="0" err="1" smtClean="0"/>
              <a:t>Lønsavsetning</a:t>
            </a:r>
            <a:r>
              <a:rPr lang="nb-NO" dirty="0" smtClean="0"/>
              <a:t> i samsvar med statsbudsjettet og KS’ </a:t>
            </a:r>
            <a:r>
              <a:rPr lang="nb-NO" dirty="0" err="1" smtClean="0"/>
              <a:t>førsetnader</a:t>
            </a:r>
            <a:r>
              <a:rPr lang="nb-NO" dirty="0" smtClean="0"/>
              <a:t> (</a:t>
            </a:r>
            <a:r>
              <a:rPr lang="nb-NO" dirty="0" err="1" smtClean="0"/>
              <a:t>ikkje</a:t>
            </a:r>
            <a:r>
              <a:rPr lang="nb-NO" dirty="0" smtClean="0"/>
              <a:t> ferdig oppdatert på budsjettidspunktet)</a:t>
            </a:r>
          </a:p>
          <a:p>
            <a:r>
              <a:rPr lang="nb-NO" dirty="0" smtClean="0"/>
              <a:t>Pensjon i samsvar med </a:t>
            </a:r>
            <a:r>
              <a:rPr lang="nb-NO" dirty="0" err="1" smtClean="0"/>
              <a:t>oppgåver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KLP og SPK</a:t>
            </a:r>
          </a:p>
          <a:p>
            <a:r>
              <a:rPr lang="nb-NO" dirty="0" err="1" smtClean="0"/>
              <a:t>Auka</a:t>
            </a:r>
            <a:r>
              <a:rPr lang="nb-NO" dirty="0" smtClean="0"/>
              <a:t> straumbudsjettet med 5,1 mill. </a:t>
            </a:r>
          </a:p>
          <a:p>
            <a:r>
              <a:rPr lang="nb-NO" dirty="0" err="1" smtClean="0"/>
              <a:t>Deflator</a:t>
            </a:r>
            <a:r>
              <a:rPr lang="nb-NO" dirty="0" smtClean="0"/>
              <a:t> 2,5 prosent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83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Renter og finans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Avkasting og </a:t>
            </a:r>
            <a:r>
              <a:rPr lang="nb-NO" dirty="0" err="1" smtClean="0"/>
              <a:t>utbyte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- Sunnhordland kraftlag AS 5,25 mill. </a:t>
            </a:r>
            <a:br>
              <a:rPr lang="nb-NO" dirty="0" smtClean="0"/>
            </a:br>
            <a:r>
              <a:rPr lang="nb-NO" dirty="0" smtClean="0"/>
              <a:t>- Gjensidigestiftelsen 0,3 mill. </a:t>
            </a:r>
            <a:br>
              <a:rPr lang="nb-NO" dirty="0" smtClean="0"/>
            </a:br>
            <a:r>
              <a:rPr lang="nb-NO" dirty="0" smtClean="0"/>
              <a:t>- Stord kommunale utviklingsselskap 0</a:t>
            </a:r>
            <a:br>
              <a:rPr lang="nb-NO" dirty="0" smtClean="0"/>
            </a:br>
            <a:r>
              <a:rPr lang="nb-NO" dirty="0" smtClean="0"/>
              <a:t>- Kraftsalsfondet 7,9 mill. Gjennomført benchmarking</a:t>
            </a:r>
          </a:p>
          <a:p>
            <a:r>
              <a:rPr lang="nb-NO" dirty="0" err="1"/>
              <a:t>Budsjettrenta</a:t>
            </a:r>
            <a:r>
              <a:rPr lang="nb-NO" dirty="0"/>
              <a:t> er utarbeida av vår </a:t>
            </a:r>
            <a:r>
              <a:rPr lang="nb-NO" dirty="0" err="1"/>
              <a:t>gjeldsforvaltar</a:t>
            </a:r>
            <a:r>
              <a:rPr lang="nb-NO" dirty="0"/>
              <a:t>, Norne Securities og er basert på </a:t>
            </a:r>
            <a:r>
              <a:rPr lang="nb-NO" dirty="0" err="1"/>
              <a:t>marknadsrenter</a:t>
            </a:r>
            <a:r>
              <a:rPr lang="nb-NO" dirty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625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0525" y="0"/>
            <a:ext cx="7772400" cy="1143000"/>
          </a:xfrm>
        </p:spPr>
        <p:txBody>
          <a:bodyPr/>
          <a:lstStyle/>
          <a:p>
            <a:r>
              <a:rPr lang="nb-NO" dirty="0" err="1" smtClean="0"/>
              <a:t>Eigedomsskatt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0525" y="1166853"/>
            <a:ext cx="7772400" cy="4114800"/>
          </a:xfrm>
        </p:spPr>
        <p:txBody>
          <a:bodyPr/>
          <a:lstStyle/>
          <a:p>
            <a:r>
              <a:rPr lang="nn-NO" dirty="0"/>
              <a:t>I budsjettet for 2021 vart eigedomsskatten redusert med omlag 2,5 mill. kr, </a:t>
            </a:r>
            <a:r>
              <a:rPr lang="nn-NO" dirty="0" smtClean="0"/>
              <a:t>målsettinga er reduksjon til 2013-nivå</a:t>
            </a:r>
          </a:p>
          <a:p>
            <a:r>
              <a:rPr lang="nn-NO" dirty="0" smtClean="0"/>
              <a:t>Rådmannen </a:t>
            </a:r>
            <a:r>
              <a:rPr lang="nn-NO" dirty="0"/>
              <a:t>finn ikkje at det er rom for å redusere eigedomsskatten i budsjettet for 2022, og </a:t>
            </a:r>
            <a:r>
              <a:rPr lang="nn-NO" dirty="0" smtClean="0"/>
              <a:t>gjer </a:t>
            </a:r>
            <a:r>
              <a:rPr lang="nn-NO" dirty="0"/>
              <a:t>i tillegg framlegg om å reversera den reduksjonen som vart gjort i </a:t>
            </a:r>
            <a:r>
              <a:rPr lang="nn-NO" dirty="0" smtClean="0"/>
              <a:t>2021</a:t>
            </a:r>
          </a:p>
          <a:p>
            <a:r>
              <a:rPr lang="nn-NO" dirty="0" smtClean="0"/>
              <a:t>Satsen </a:t>
            </a:r>
            <a:r>
              <a:rPr lang="nn-NO" dirty="0"/>
              <a:t>for næring og tomt </a:t>
            </a:r>
            <a:r>
              <a:rPr lang="nn-NO" dirty="0" smtClean="0"/>
              <a:t>er foreslått auka </a:t>
            </a:r>
            <a:r>
              <a:rPr lang="nn-NO" dirty="0"/>
              <a:t>frå 6 til 6,5 promille, og frå 3,5 til  3,6 for bustad- og </a:t>
            </a:r>
            <a:r>
              <a:rPr lang="nn-NO" dirty="0" smtClean="0"/>
              <a:t>fritidseigedomar</a:t>
            </a:r>
          </a:p>
          <a:p>
            <a:r>
              <a:rPr lang="nn-NO" dirty="0" smtClean="0"/>
              <a:t>Botnfrådrag</a:t>
            </a:r>
            <a:r>
              <a:rPr lang="nn-NO" dirty="0"/>
              <a:t> er foreslått uendra på same nivå som 2021.  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618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143000"/>
          </a:xfrm>
        </p:spPr>
        <p:txBody>
          <a:bodyPr/>
          <a:lstStyle/>
          <a:p>
            <a:r>
              <a:rPr lang="nb-NO" sz="7200" dirty="0" smtClean="0"/>
              <a:t>Formannskapet,  plan og miljø</a:t>
            </a:r>
            <a:endParaRPr lang="nn-NO" sz="7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32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Planarbeid, miljø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Stord kommune skal vedta ny samfunnsdel i 2022 og utarbeide ny arealdel til </a:t>
            </a:r>
            <a:r>
              <a:rPr lang="nn-NO" dirty="0" smtClean="0"/>
              <a:t>kommuneplanen, det er sett av 2,5 mill. til overordna planarbeid</a:t>
            </a:r>
          </a:p>
          <a:p>
            <a:r>
              <a:rPr lang="nb-NO" dirty="0" smtClean="0"/>
              <a:t>Klimabudsjett </a:t>
            </a:r>
            <a:r>
              <a:rPr lang="nb-NO" dirty="0" err="1" smtClean="0"/>
              <a:t>frå</a:t>
            </a:r>
            <a:r>
              <a:rPr lang="nb-NO" dirty="0" smtClean="0"/>
              <a:t> og med 2023</a:t>
            </a:r>
          </a:p>
          <a:p>
            <a:r>
              <a:rPr lang="nb-NO" dirty="0" smtClean="0"/>
              <a:t>Stord Fitjar landbruks- og miljøkontor er vert </a:t>
            </a:r>
            <a:r>
              <a:rPr lang="nb-NO" dirty="0" err="1" smtClean="0"/>
              <a:t>vidareført</a:t>
            </a:r>
            <a:r>
              <a:rPr lang="nb-NO" dirty="0" smtClean="0"/>
              <a:t> som 2021</a:t>
            </a:r>
          </a:p>
          <a:p>
            <a:r>
              <a:rPr lang="nb-NO" dirty="0" smtClean="0"/>
              <a:t>Det er sett av kr 100 000 til </a:t>
            </a:r>
            <a:r>
              <a:rPr lang="nb-NO" dirty="0" err="1" smtClean="0"/>
              <a:t>Folkehelsedagane</a:t>
            </a:r>
            <a:r>
              <a:rPr lang="nb-NO" dirty="0" smtClean="0"/>
              <a:t> i 2022</a:t>
            </a:r>
          </a:p>
          <a:p>
            <a:r>
              <a:rPr lang="nb-NO" dirty="0" smtClean="0"/>
              <a:t>0,5 mill. til </a:t>
            </a:r>
            <a:r>
              <a:rPr lang="nb-NO" dirty="0" err="1" smtClean="0"/>
              <a:t>ladepunkt</a:t>
            </a:r>
            <a:r>
              <a:rPr lang="nb-NO" dirty="0" smtClean="0"/>
              <a:t> for el-</a:t>
            </a:r>
            <a:r>
              <a:rPr lang="nb-NO" dirty="0" err="1" smtClean="0"/>
              <a:t>bilar</a:t>
            </a:r>
            <a:r>
              <a:rPr lang="nb-NO" dirty="0" smtClean="0"/>
              <a:t> (</a:t>
            </a:r>
            <a:r>
              <a:rPr lang="nb-NO" dirty="0" err="1" smtClean="0"/>
              <a:t>tenestebilar</a:t>
            </a:r>
            <a:r>
              <a:rPr lang="nb-NO" dirty="0" smtClean="0"/>
              <a:t>)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131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5159</TotalTime>
  <Words>2047</Words>
  <Application>Microsoft Office PowerPoint</Application>
  <PresentationFormat>Skjermfremvisning (4:3)</PresentationFormat>
  <Paragraphs>207</Paragraphs>
  <Slides>43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47" baseType="lpstr">
      <vt:lpstr>Calibri</vt:lpstr>
      <vt:lpstr>Times</vt:lpstr>
      <vt:lpstr>Trebuchet MS</vt:lpstr>
      <vt:lpstr>blank</vt:lpstr>
      <vt:lpstr>PowerPoint-presentasjon</vt:lpstr>
      <vt:lpstr>Budsjettforslag 2022-2025 </vt:lpstr>
      <vt:lpstr>Forslag til statsbudsjett</vt:lpstr>
      <vt:lpstr>Frie inntekter</vt:lpstr>
      <vt:lpstr>Ulike budsjettføresetnader</vt:lpstr>
      <vt:lpstr>Renter og finans</vt:lpstr>
      <vt:lpstr>Eigedomsskatt</vt:lpstr>
      <vt:lpstr>Formannskapet,  plan og miljø</vt:lpstr>
      <vt:lpstr>Planarbeid, miljø</vt:lpstr>
      <vt:lpstr>Digitalisering, velferdsteknologi</vt:lpstr>
      <vt:lpstr>Kyrkja</vt:lpstr>
      <vt:lpstr>Folkevalde, politiske utval</vt:lpstr>
      <vt:lpstr>Oppvekst og kultur</vt:lpstr>
      <vt:lpstr>Barnehage</vt:lpstr>
      <vt:lpstr>Skulen</vt:lpstr>
      <vt:lpstr>Eining for kultur</vt:lpstr>
      <vt:lpstr>Barnevern</vt:lpstr>
      <vt:lpstr>Vaksenopplæringa, Eining for førebyggjande tenester</vt:lpstr>
      <vt:lpstr>Plan og utvikling</vt:lpstr>
      <vt:lpstr>Regulering, byggesak, oppmåling</vt:lpstr>
      <vt:lpstr>Vatn og avlaup</vt:lpstr>
      <vt:lpstr>Veg, trafikk og parkering</vt:lpstr>
      <vt:lpstr>Stord kommunale eigedom</vt:lpstr>
      <vt:lpstr>Idrettsanlegg</vt:lpstr>
      <vt:lpstr>Stord brann og redning</vt:lpstr>
      <vt:lpstr>Rehabilitering, helse og omsorg</vt:lpstr>
      <vt:lpstr>Rehabilitering, helse og omsorg, fortsatt satsing på:</vt:lpstr>
      <vt:lpstr>Heimebaserte tenester</vt:lpstr>
      <vt:lpstr>Institusjonsdrift</vt:lpstr>
      <vt:lpstr>Rehabilitering av rom på Knutsaåsen og Stord sjukeheim</vt:lpstr>
      <vt:lpstr>Eining for aktivitet og rehabilitering</vt:lpstr>
      <vt:lpstr>Eining for habilitering</vt:lpstr>
      <vt:lpstr>Tildelingskontoret</vt:lpstr>
      <vt:lpstr>Legetenesta, Sunnhordland interkommunale legevakt (SIL)</vt:lpstr>
      <vt:lpstr>Eining for psykisk helse og rus</vt:lpstr>
      <vt:lpstr>NAV kommune, flyktningetenesta</vt:lpstr>
      <vt:lpstr>Økonomiplan 2022-2025</vt:lpstr>
      <vt:lpstr>Økonomiplan 2022-2025, saldering</vt:lpstr>
      <vt:lpstr>Demografisk utvikling</vt:lpstr>
      <vt:lpstr>Demografiutgifter</vt:lpstr>
      <vt:lpstr>PowerPoint-presentasjon</vt:lpstr>
      <vt:lpstr>Økonomiplan 2022-2025</vt:lpstr>
      <vt:lpstr>PowerPoint-presentasjon</vt:lpstr>
    </vt:vector>
  </TitlesOfParts>
  <Company>Stord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Magnus Mjør</dc:creator>
  <cp:lastModifiedBy>Magnus Mjør</cp:lastModifiedBy>
  <cp:revision>368</cp:revision>
  <cp:lastPrinted>2021-10-26T05:46:16Z</cp:lastPrinted>
  <dcterms:created xsi:type="dcterms:W3CDTF">2019-10-07T05:53:34Z</dcterms:created>
  <dcterms:modified xsi:type="dcterms:W3CDTF">2021-10-26T08:39:07Z</dcterms:modified>
</cp:coreProperties>
</file>