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8"/>
  </p:notesMasterIdLst>
  <p:sldIdLst>
    <p:sldId id="257" r:id="rId2"/>
    <p:sldId id="269" r:id="rId3"/>
    <p:sldId id="336" r:id="rId4"/>
    <p:sldId id="272" r:id="rId5"/>
    <p:sldId id="273" r:id="rId6"/>
    <p:sldId id="274" r:id="rId7"/>
    <p:sldId id="327" r:id="rId8"/>
    <p:sldId id="263" r:id="rId9"/>
    <p:sldId id="337" r:id="rId10"/>
    <p:sldId id="290" r:id="rId11"/>
    <p:sldId id="329" r:id="rId12"/>
    <p:sldId id="334" r:id="rId13"/>
    <p:sldId id="292" r:id="rId14"/>
    <p:sldId id="293" r:id="rId15"/>
    <p:sldId id="282" r:id="rId16"/>
    <p:sldId id="294" r:id="rId17"/>
    <p:sldId id="266" r:id="rId18"/>
    <p:sldId id="295" r:id="rId19"/>
    <p:sldId id="320" r:id="rId20"/>
    <p:sldId id="283" r:id="rId21"/>
    <p:sldId id="284" r:id="rId22"/>
    <p:sldId id="275" r:id="rId23"/>
    <p:sldId id="307" r:id="rId24"/>
    <p:sldId id="322" r:id="rId25"/>
    <p:sldId id="323" r:id="rId26"/>
    <p:sldId id="325" r:id="rId27"/>
    <p:sldId id="324" r:id="rId28"/>
    <p:sldId id="281" r:id="rId29"/>
    <p:sldId id="277" r:id="rId30"/>
    <p:sldId id="280" r:id="rId31"/>
    <p:sldId id="331" r:id="rId32"/>
    <p:sldId id="297" r:id="rId33"/>
    <p:sldId id="330" r:id="rId34"/>
    <p:sldId id="296" r:id="rId35"/>
    <p:sldId id="286" r:id="rId36"/>
    <p:sldId id="302" r:id="rId37"/>
    <p:sldId id="303" r:id="rId38"/>
    <p:sldId id="305" r:id="rId39"/>
    <p:sldId id="306" r:id="rId40"/>
    <p:sldId id="304" r:id="rId41"/>
    <p:sldId id="289" r:id="rId42"/>
    <p:sldId id="335" r:id="rId43"/>
    <p:sldId id="333" r:id="rId44"/>
    <p:sldId id="332" r:id="rId45"/>
    <p:sldId id="321" r:id="rId46"/>
    <p:sldId id="299" r:id="rId47"/>
    <p:sldId id="308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9" r:id="rId5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CC0000"/>
    <a:srgbClr val="5F5F5F"/>
    <a:srgbClr val="D7B719"/>
    <a:srgbClr val="CEB9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3903" autoAdjust="0"/>
  </p:normalViewPr>
  <p:slideViewPr>
    <p:cSldViewPr>
      <p:cViewPr varScale="1">
        <p:scale>
          <a:sx n="85" d="100"/>
          <a:sy n="85" d="100"/>
        </p:scale>
        <p:origin x="83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Salg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E4C-4FF7-93C0-5CD7249207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E4C-4FF7-93C0-5CD7249207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E4C-4FF7-93C0-5CD7249207D7}"/>
              </c:ext>
            </c:extLst>
          </c:dPt>
          <c:cat>
            <c:strRef>
              <c:f>'Ark1'!$A$2:$A$4</c:f>
              <c:strCache>
                <c:ptCount val="3"/>
                <c:pt idx="0">
                  <c:v>Lovendringar, forslag til statsbudsjett, demografisk utvikling</c:v>
                </c:pt>
                <c:pt idx="1">
                  <c:v>Drifs- og kapitalkostnader etter nye investeringar i bygg og anlegg</c:v>
                </c:pt>
                <c:pt idx="2">
                  <c:v>Volumvekst, kostnadsauke, inntektsreduksjonar</c:v>
                </c:pt>
              </c:strCache>
            </c:strRef>
          </c:cat>
          <c:val>
            <c:numRef>
              <c:f>'Ark1'!$B$2:$B$4</c:f>
              <c:numCache>
                <c:formatCode>General</c:formatCode>
                <c:ptCount val="3"/>
                <c:pt idx="0">
                  <c:v>50</c:v>
                </c:pt>
                <c:pt idx="1">
                  <c:v>30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5D-4942-B31E-1D076E512A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7E17A-7E5D-4831-B2D5-D89BD80F0C6D}" type="datetimeFigureOut">
              <a:rPr lang="nn-NO" smtClean="0"/>
              <a:t>24.10.2019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64E9A-5EDD-496D-86E7-5D213FDFDE6C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68527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Kvifor</a:t>
            </a:r>
            <a:r>
              <a:rPr lang="nb-NO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nb-NO" dirty="0" smtClean="0"/>
              <a:t>Vekst i frie</a:t>
            </a:r>
            <a:r>
              <a:rPr lang="nb-NO" baseline="0" dirty="0" smtClean="0"/>
              <a:t> inntekter dekker knapt halve </a:t>
            </a:r>
            <a:r>
              <a:rPr lang="nb-NO" baseline="0" dirty="0" err="1" smtClean="0"/>
              <a:t>løns</a:t>
            </a:r>
            <a:r>
              <a:rPr lang="nb-NO" baseline="0" dirty="0" smtClean="0"/>
              <a:t>- og </a:t>
            </a:r>
            <a:r>
              <a:rPr lang="nb-NO" baseline="0" dirty="0" err="1" smtClean="0"/>
              <a:t>prisveksteen</a:t>
            </a:r>
            <a:r>
              <a:rPr lang="nb-NO" baseline="0" dirty="0" smtClean="0"/>
              <a:t> (20)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Heilårsverknad bemanningsnorm skule og barnehage (9,8)</a:t>
            </a:r>
          </a:p>
          <a:p>
            <a:pPr marL="171450" indent="-171450">
              <a:buFontTx/>
              <a:buChar char="-"/>
            </a:pPr>
            <a:r>
              <a:rPr lang="nb-NO" baseline="0" dirty="0" err="1" smtClean="0"/>
              <a:t>Auka</a:t>
            </a:r>
            <a:r>
              <a:rPr lang="nb-NO" baseline="0" dirty="0" smtClean="0"/>
              <a:t> spesialundervisning, psykolog (4,1)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Overføring private </a:t>
            </a:r>
            <a:r>
              <a:rPr lang="nb-NO" baseline="0" dirty="0" err="1" smtClean="0"/>
              <a:t>barnehagar</a:t>
            </a:r>
            <a:r>
              <a:rPr lang="nb-NO" baseline="0" dirty="0" smtClean="0"/>
              <a:t> (4,7)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Reduserte inntekter VO og </a:t>
            </a:r>
            <a:r>
              <a:rPr lang="nb-NO" baseline="0" dirty="0" err="1" smtClean="0"/>
              <a:t>gjesteelevar</a:t>
            </a:r>
            <a:r>
              <a:rPr lang="nb-NO" baseline="0" dirty="0" smtClean="0"/>
              <a:t> (9,2)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Nye </a:t>
            </a:r>
            <a:r>
              <a:rPr lang="nb-NO" baseline="0" dirty="0" err="1" smtClean="0"/>
              <a:t>sjukeheimsplassar</a:t>
            </a:r>
            <a:r>
              <a:rPr lang="nb-NO" baseline="0" dirty="0" smtClean="0"/>
              <a:t> (6)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Nytt bufellesskap Haga (12,8)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Redusert e-skatt (11,5)</a:t>
            </a:r>
          </a:p>
          <a:p>
            <a:pPr marL="171450" indent="-171450">
              <a:buFontTx/>
              <a:buChar char="-"/>
            </a:pPr>
            <a:r>
              <a:rPr lang="nb-NO" baseline="0" dirty="0" err="1" smtClean="0"/>
              <a:t>Auka</a:t>
            </a:r>
            <a:r>
              <a:rPr lang="nb-NO" baseline="0" dirty="0" smtClean="0"/>
              <a:t> kapitalkostnader (17)</a:t>
            </a: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4E9A-5EDD-496D-86E7-5D213FDFDE6C}" type="slidenum">
              <a:rPr lang="nn-NO" smtClean="0"/>
              <a:t>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22191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Innsparinga er ei </a:t>
            </a:r>
            <a:r>
              <a:rPr lang="nn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forskottering</a:t>
            </a:r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 pågåande </a:t>
            </a:r>
            <a:r>
              <a:rPr lang="nn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digitaliseringsprosjekt</a:t>
            </a:r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 byggjesaksarkivet samt omlegging i systemet kring kartpakkar. 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n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Ein skal likevel klare å halde seg innanfor lovpålagde fristar.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n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Private aktørar i området har signalisert behov for revisjon av planen innanfor deira område, og då bør samstundes kommunen gjere endringar på sin eigedom for å betre leggje til rette for framtidig næringsutvikling. </a:t>
            </a:r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4E9A-5EDD-496D-86E7-5D213FDFDE6C}" type="slidenum">
              <a:rPr lang="nn-NO" smtClean="0"/>
              <a:t>38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03986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Rådmannen meiner at gebyrnivået no ligg på nivå med kommunar vi kan samanlikna oss med.</a:t>
            </a:r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4E9A-5EDD-496D-86E7-5D213FDFDE6C}" type="slidenum">
              <a:rPr lang="nn-NO" smtClean="0"/>
              <a:t>39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17793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Dette er eit fagleg samarbeid som sikrar regionalt samarbeid, faglig utvikling, stordriftsfordelar, og tilgang til spesialkompetanse- og utstyr. </a:t>
            </a: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4E9A-5EDD-496D-86E7-5D213FDFDE6C}" type="slidenum">
              <a:rPr lang="nn-NO" smtClean="0"/>
              <a:t>45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957796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To kommunale bufellesskap: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Saghaugen</a:t>
            </a:r>
            <a:r>
              <a:rPr lang="nb-NO" baseline="0" dirty="0" smtClean="0"/>
              <a:t> og </a:t>
            </a:r>
            <a:r>
              <a:rPr lang="nb-NO" baseline="0" dirty="0" err="1" smtClean="0"/>
              <a:t>Husahaugen</a:t>
            </a: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4E9A-5EDD-496D-86E7-5D213FDFDE6C}" type="slidenum">
              <a:rPr lang="nn-NO" smtClean="0"/>
              <a:t>52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27968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vert totalt om lag 40 brukarar som mister tilbod om medisin, mat, aktivitet, sosialt samhald, samtalar, </a:t>
            </a:r>
            <a:r>
              <a:rPr lang="nn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sårstell</a:t>
            </a:r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og diverse andre tilbod. Samarbeidspartar som NAV, politi, legetenesta og spesialisthelsetenesta må rekna med meir ansvar og oppgåver i høve denne brukargruppa.  </a:t>
            </a:r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4E9A-5EDD-496D-86E7-5D213FDFDE6C}" type="slidenum">
              <a:rPr lang="nn-NO" smtClean="0"/>
              <a:t>55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007445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er framleis slik at mange barnefamiliar har behov for hjelp, noko som må sjåast opp mot høg busetjing av flyktningar dei siste åra. </a:t>
            </a:r>
          </a:p>
          <a:p>
            <a:endParaRPr lang="nn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Ved </a:t>
            </a:r>
            <a:r>
              <a:rPr lang="nn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nedtrekk</a:t>
            </a:r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oppfølgingstenesta vil særleg den arbeidsretta oppfølginga bli redusert. Andre områder som vil bli redusert er bustadsosial oppfølging av flyktningar og generell oppfølging (</a:t>
            </a:r>
            <a:r>
              <a:rPr lang="nn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inkudert</a:t>
            </a:r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arbeidsretta arbeidsretta) av dei over 160 busette flyktningane som framleis er i integreringstilskotsperioden. Konsekvens av redusert arbeidsretta oppfølging kan verta lengre stønadsløp og auka utbetaling av økonomisk sosialhjelp. </a:t>
            </a:r>
          </a:p>
          <a:p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Konsekvensane av forslaget om å seie opp avtale med </a:t>
            </a:r>
            <a:r>
              <a:rPr lang="nn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Kirkens</a:t>
            </a:r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n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bymisjon</a:t>
            </a:r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er at personar med rusvanskar får eit svekka tilbod når det gjeld meiningsfylt </a:t>
            </a:r>
            <a:r>
              <a:rPr lang="nn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dagaktivitet</a:t>
            </a:r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4E9A-5EDD-496D-86E7-5D213FDFDE6C}" type="slidenum">
              <a:rPr lang="nn-NO" smtClean="0"/>
              <a:t>56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49754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50 </a:t>
            </a:r>
            <a:r>
              <a:rPr lang="nb-NO" dirty="0" err="1" smtClean="0"/>
              <a:t>mill</a:t>
            </a:r>
            <a:endParaRPr lang="nb-NO" dirty="0" smtClean="0"/>
          </a:p>
          <a:p>
            <a:pPr marL="171450" indent="-171450">
              <a:buFontTx/>
              <a:buChar char="-"/>
            </a:pPr>
            <a:r>
              <a:rPr lang="nb-NO" baseline="0" dirty="0" err="1" smtClean="0"/>
              <a:t>Endringar</a:t>
            </a:r>
            <a:r>
              <a:rPr lang="nb-NO" baseline="0" dirty="0" smtClean="0"/>
              <a:t> kommunelova og </a:t>
            </a:r>
            <a:r>
              <a:rPr lang="nb-NO" baseline="0" dirty="0" err="1" smtClean="0"/>
              <a:t>eigedomsskattelova</a:t>
            </a:r>
            <a:r>
              <a:rPr lang="nb-NO" baseline="0" dirty="0" smtClean="0"/>
              <a:t> (20)</a:t>
            </a:r>
          </a:p>
          <a:p>
            <a:pPr marL="171450" indent="-171450">
              <a:buFontTx/>
              <a:buChar char="-"/>
            </a:pPr>
            <a:r>
              <a:rPr lang="nb-NO" baseline="0" dirty="0" err="1" smtClean="0"/>
              <a:t>Ikkje</a:t>
            </a:r>
            <a:r>
              <a:rPr lang="nb-NO" baseline="0" dirty="0" smtClean="0"/>
              <a:t> finansiert </a:t>
            </a:r>
            <a:r>
              <a:rPr lang="nb-NO" baseline="0" dirty="0" err="1" smtClean="0"/>
              <a:t>løns</a:t>
            </a:r>
            <a:r>
              <a:rPr lang="nb-NO" baseline="0" dirty="0" smtClean="0"/>
              <a:t>- og prisauke (20)</a:t>
            </a:r>
          </a:p>
          <a:p>
            <a:pPr marL="0" indent="0">
              <a:buFontTx/>
              <a:buNone/>
            </a:pPr>
            <a:endParaRPr lang="nb-NO" baseline="0" dirty="0" smtClean="0"/>
          </a:p>
          <a:p>
            <a:pPr marL="0" indent="0">
              <a:buFontTx/>
              <a:buNone/>
            </a:pPr>
            <a:r>
              <a:rPr lang="nb-NO" baseline="0" dirty="0" smtClean="0"/>
              <a:t>Drifts- og kapitalkostnader nye tiltak (30)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Bufellesskap </a:t>
            </a:r>
            <a:r>
              <a:rPr lang="nb-NO" baseline="0" dirty="0" err="1" smtClean="0"/>
              <a:t>Husahaugen</a:t>
            </a:r>
            <a:r>
              <a:rPr lang="nb-NO" baseline="0" dirty="0" smtClean="0"/>
              <a:t> (12,8)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Nye </a:t>
            </a:r>
            <a:r>
              <a:rPr lang="nb-NO" baseline="0" dirty="0" err="1" smtClean="0"/>
              <a:t>sjukeheimsplassar</a:t>
            </a:r>
            <a:r>
              <a:rPr lang="nb-NO" baseline="0" dirty="0" smtClean="0"/>
              <a:t> (6)</a:t>
            </a:r>
          </a:p>
          <a:p>
            <a:pPr marL="171450" indent="-171450">
              <a:buFontTx/>
              <a:buChar char="-"/>
            </a:pPr>
            <a:r>
              <a:rPr lang="nb-NO" dirty="0" err="1" smtClean="0"/>
              <a:t>Auka</a:t>
            </a:r>
            <a:r>
              <a:rPr lang="nb-NO" baseline="0" dirty="0" smtClean="0"/>
              <a:t> kapitalkostnader (10)</a:t>
            </a:r>
          </a:p>
          <a:p>
            <a:pPr marL="0" indent="0">
              <a:buFontTx/>
              <a:buNone/>
            </a:pPr>
            <a:endParaRPr lang="nb-NO" baseline="0" dirty="0" smtClean="0"/>
          </a:p>
          <a:p>
            <a:pPr marL="0" indent="0">
              <a:buFontTx/>
              <a:buNone/>
            </a:pPr>
            <a:r>
              <a:rPr lang="nb-NO" baseline="0" dirty="0" smtClean="0"/>
              <a:t>Volumvekst</a:t>
            </a:r>
          </a:p>
          <a:p>
            <a:pPr marL="171450" indent="-171450">
              <a:buFontTx/>
              <a:buChar char="-"/>
            </a:pPr>
            <a:r>
              <a:rPr lang="nb-NO" baseline="0" dirty="0" err="1" smtClean="0"/>
              <a:t>Løns</a:t>
            </a:r>
            <a:r>
              <a:rPr lang="nb-NO" baseline="0" dirty="0" smtClean="0"/>
              <a:t>- og prisvekst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Reduserte inntekter flyktning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Vekst i </a:t>
            </a:r>
            <a:r>
              <a:rPr lang="nb-NO" baseline="0" dirty="0" err="1" smtClean="0"/>
              <a:t>tenesteyting</a:t>
            </a:r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4E9A-5EDD-496D-86E7-5D213FDFDE6C}" type="slidenum">
              <a:rPr lang="nn-NO" smtClean="0"/>
              <a:t>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61759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b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Lågare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inntekter</a:t>
            </a:r>
          </a:p>
          <a:p>
            <a:pPr marL="171450" indent="-171450">
              <a:buFontTx/>
              <a:buChar char="-"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Litt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b-NO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meir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enn snitt på </a:t>
            </a:r>
            <a:r>
              <a:rPr lang="nb-NO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lovpålagde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nb-NO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ein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 mindre enn snitt på andre </a:t>
            </a:r>
            <a:r>
              <a:rPr lang="nb-NO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tenester</a:t>
            </a:r>
            <a:endParaRPr lang="nb-NO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Mindre på administrasjon (</a:t>
            </a:r>
            <a:r>
              <a:rPr lang="nb-NO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13 mill.)</a:t>
            </a:r>
          </a:p>
          <a:p>
            <a:pPr marL="171450" indent="-171450">
              <a:buFontTx/>
              <a:buChar char="-"/>
            </a:pPr>
            <a:r>
              <a:rPr lang="nb-NO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Meir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på gjeld (</a:t>
            </a:r>
            <a:r>
              <a:rPr lang="nb-NO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22 mill.)</a:t>
            </a:r>
          </a:p>
          <a:p>
            <a:pPr marL="171450" indent="-171450">
              <a:buFontTx/>
              <a:buChar char="-"/>
            </a:pPr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Kommunen sitt relativt svake resultat i 2017 må sjåast i samanheng med at mange kommunar opplevde ein særs god skatteinngang i 2017 m.a. som følgje av ei omlegging av skattesystemet.</a:t>
            </a:r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4E9A-5EDD-496D-86E7-5D213FDFDE6C}" type="slidenum">
              <a:rPr lang="nn-NO" smtClean="0"/>
              <a:t>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55850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Stord kommune brukar relativt mykje på pleie og omsorg og relativt lite på skule.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Naturleg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å ta utgangspunkt i det når </a:t>
            </a:r>
            <a:r>
              <a:rPr lang="nb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ein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salderer budsjettet.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nn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4E9A-5EDD-496D-86E7-5D213FDFDE6C}" type="slidenum">
              <a:rPr lang="nn-NO" smtClean="0"/>
              <a:t>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80671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«Andre </a:t>
            </a:r>
            <a:r>
              <a:rPr lang="nb-NO" dirty="0" err="1" smtClean="0"/>
              <a:t>tenester</a:t>
            </a:r>
            <a:r>
              <a:rPr lang="nb-NO" dirty="0" smtClean="0"/>
              <a:t>» litt mindre først og fremst på: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VA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Planlegging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Kultur</a:t>
            </a:r>
          </a:p>
          <a:p>
            <a:pPr marL="171450" indent="-171450">
              <a:buFontTx/>
              <a:buChar char="-"/>
            </a:pPr>
            <a:endParaRPr lang="nb-NO" baseline="0" dirty="0" smtClean="0"/>
          </a:p>
          <a:p>
            <a:pPr marL="0" indent="0">
              <a:buFontTx/>
              <a:buNone/>
            </a:pPr>
            <a:r>
              <a:rPr lang="nb-NO" baseline="0" dirty="0" smtClean="0"/>
              <a:t>Litt mindre på </a:t>
            </a:r>
            <a:r>
              <a:rPr lang="nb-NO" baseline="0" dirty="0" err="1" smtClean="0"/>
              <a:t>kyrkje</a:t>
            </a:r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4E9A-5EDD-496D-86E7-5D213FDFDE6C}" type="slidenum">
              <a:rPr lang="nn-NO" smtClean="0"/>
              <a:t>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69758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1,3 mrd. </a:t>
            </a:r>
          </a:p>
          <a:p>
            <a:r>
              <a:rPr lang="nb-NO" dirty="0" smtClean="0"/>
              <a:t>Ufrivillig</a:t>
            </a:r>
            <a:r>
              <a:rPr lang="nb-NO" baseline="0" dirty="0" smtClean="0"/>
              <a:t> aleine</a:t>
            </a:r>
          </a:p>
          <a:p>
            <a:r>
              <a:rPr lang="nb-NO" baseline="0" dirty="0" smtClean="0"/>
              <a:t>Demografi</a:t>
            </a:r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4E9A-5EDD-496D-86E7-5D213FDFDE6C}" type="slidenum">
              <a:rPr lang="nn-NO" smtClean="0"/>
              <a:t>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0466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Mild </a:t>
            </a:r>
            <a:r>
              <a:rPr lang="nb-NO" smtClean="0"/>
              <a:t>øyremerking</a:t>
            </a:r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4E9A-5EDD-496D-86E7-5D213FDFDE6C}" type="slidenum">
              <a:rPr lang="nn-NO" smtClean="0"/>
              <a:t>8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19910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b-NO" dirty="0" smtClean="0"/>
              <a:t>forutsigbart,</a:t>
            </a:r>
            <a:r>
              <a:rPr lang="nb-NO" baseline="0" dirty="0" smtClean="0"/>
              <a:t> i tråd med kommuneproposisjonen</a:t>
            </a:r>
          </a:p>
          <a:p>
            <a:pPr marL="171450" indent="-171450">
              <a:buFontTx/>
              <a:buChar char="-"/>
            </a:pP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4E9A-5EDD-496D-86E7-5D213FDFDE6C}" type="slidenum">
              <a:rPr lang="nn-NO" smtClean="0"/>
              <a:t>9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6182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 vert grunnlag for seinare endringar i beredskapsplanverket til kommunen som igjen er grunnlaget for handling ved uventa større og mindre hendingar som råkar Stordsamfunnet. Kor vidt ROS-analysen skal gjerast i samarbeid med Fitjar kommune som tidlegare, vert avklart seinare.</a:t>
            </a:r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4E9A-5EDD-496D-86E7-5D213FDFDE6C}" type="slidenum">
              <a:rPr lang="nn-NO" smtClean="0"/>
              <a:t>19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227531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2 Undertittel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2 Plasshaldar for loddrett tekst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oddrett titte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2 Plasshaldar for loddrett tekst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2 Plasshaldar for tekst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ald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2 Plasshaldar for innhald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3 Plasshaldar for innhald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li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2 Plasshaldar for tekst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3 Plasshaldar for innhald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4 Plasshaldar for tekst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5 Plasshaldar for innhald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er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a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3 Plasshaldar for tekst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et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2 Plasshaldar for bilete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n-NO"/>
          </a:p>
        </p:txBody>
      </p:sp>
      <p:sp>
        <p:nvSpPr>
          <p:cNvPr id="4" name="3 Plasshaldar for tekst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477000"/>
            <a:ext cx="8686800" cy="381000"/>
          </a:xfrm>
          <a:prstGeom prst="rect">
            <a:avLst/>
          </a:prstGeom>
          <a:solidFill>
            <a:srgbClr val="D7B71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n-NO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8686800" y="6477000"/>
            <a:ext cx="457200" cy="3810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n-NO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V="1">
            <a:off x="8686800" y="6477000"/>
            <a:ext cx="0" cy="381000"/>
          </a:xfrm>
          <a:prstGeom prst="line">
            <a:avLst/>
          </a:prstGeom>
          <a:noFill/>
          <a:ln w="19050" cap="rnd">
            <a:solidFill>
              <a:srgbClr val="D7B719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nn-NO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8686800" y="2057400"/>
            <a:ext cx="0" cy="4800600"/>
          </a:xfrm>
          <a:prstGeom prst="line">
            <a:avLst/>
          </a:prstGeom>
          <a:noFill/>
          <a:ln w="19050" cap="rnd">
            <a:solidFill>
              <a:srgbClr val="D7B719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nn-NO"/>
          </a:p>
        </p:txBody>
      </p:sp>
      <p:grpSp>
        <p:nvGrpSpPr>
          <p:cNvPr id="1097" name="Group 73"/>
          <p:cNvGrpSpPr>
            <a:grpSpLocks/>
          </p:cNvGrpSpPr>
          <p:nvPr/>
        </p:nvGrpSpPr>
        <p:grpSpPr bwMode="auto">
          <a:xfrm>
            <a:off x="8458200" y="469900"/>
            <a:ext cx="490538" cy="1143000"/>
            <a:chOff x="-1776" y="816"/>
            <a:chExt cx="2204" cy="5136"/>
          </a:xfrm>
        </p:grpSpPr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-1497" y="2560"/>
              <a:ext cx="288" cy="316"/>
            </a:xfrm>
            <a:custGeom>
              <a:avLst/>
              <a:gdLst/>
              <a:ahLst/>
              <a:cxnLst>
                <a:cxn ang="0">
                  <a:pos x="105" y="230"/>
                </a:cxn>
                <a:cxn ang="0">
                  <a:pos x="85" y="230"/>
                </a:cxn>
                <a:cxn ang="0">
                  <a:pos x="65" y="224"/>
                </a:cxn>
                <a:cxn ang="0">
                  <a:pos x="46" y="217"/>
                </a:cxn>
                <a:cxn ang="0">
                  <a:pos x="33" y="204"/>
                </a:cxn>
                <a:cxn ang="0">
                  <a:pos x="26" y="197"/>
                </a:cxn>
                <a:cxn ang="0">
                  <a:pos x="19" y="184"/>
                </a:cxn>
                <a:cxn ang="0">
                  <a:pos x="6" y="171"/>
                </a:cxn>
                <a:cxn ang="0">
                  <a:pos x="6" y="158"/>
                </a:cxn>
                <a:cxn ang="0">
                  <a:pos x="0" y="138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6" y="73"/>
                </a:cxn>
                <a:cxn ang="0">
                  <a:pos x="13" y="46"/>
                </a:cxn>
                <a:cxn ang="0">
                  <a:pos x="19" y="33"/>
                </a:cxn>
                <a:cxn ang="0">
                  <a:pos x="33" y="27"/>
                </a:cxn>
                <a:cxn ang="0">
                  <a:pos x="46" y="14"/>
                </a:cxn>
                <a:cxn ang="0">
                  <a:pos x="52" y="14"/>
                </a:cxn>
                <a:cxn ang="0">
                  <a:pos x="59" y="7"/>
                </a:cxn>
                <a:cxn ang="0">
                  <a:pos x="78" y="0"/>
                </a:cxn>
                <a:cxn ang="0">
                  <a:pos x="92" y="0"/>
                </a:cxn>
                <a:cxn ang="0">
                  <a:pos x="111" y="0"/>
                </a:cxn>
                <a:cxn ang="0">
                  <a:pos x="131" y="7"/>
                </a:cxn>
                <a:cxn ang="0">
                  <a:pos x="144" y="7"/>
                </a:cxn>
                <a:cxn ang="0">
                  <a:pos x="151" y="14"/>
                </a:cxn>
                <a:cxn ang="0">
                  <a:pos x="164" y="14"/>
                </a:cxn>
                <a:cxn ang="0">
                  <a:pos x="170" y="20"/>
                </a:cxn>
                <a:cxn ang="0">
                  <a:pos x="184" y="33"/>
                </a:cxn>
                <a:cxn ang="0">
                  <a:pos x="190" y="46"/>
                </a:cxn>
                <a:cxn ang="0">
                  <a:pos x="197" y="60"/>
                </a:cxn>
                <a:cxn ang="0">
                  <a:pos x="203" y="66"/>
                </a:cxn>
                <a:cxn ang="0">
                  <a:pos x="203" y="92"/>
                </a:cxn>
                <a:cxn ang="0">
                  <a:pos x="210" y="112"/>
                </a:cxn>
                <a:cxn ang="0">
                  <a:pos x="210" y="132"/>
                </a:cxn>
                <a:cxn ang="0">
                  <a:pos x="203" y="151"/>
                </a:cxn>
                <a:cxn ang="0">
                  <a:pos x="197" y="171"/>
                </a:cxn>
                <a:cxn ang="0">
                  <a:pos x="190" y="191"/>
                </a:cxn>
                <a:cxn ang="0">
                  <a:pos x="177" y="197"/>
                </a:cxn>
                <a:cxn ang="0">
                  <a:pos x="170" y="204"/>
                </a:cxn>
                <a:cxn ang="0">
                  <a:pos x="157" y="217"/>
                </a:cxn>
                <a:cxn ang="0">
                  <a:pos x="151" y="217"/>
                </a:cxn>
                <a:cxn ang="0">
                  <a:pos x="138" y="224"/>
                </a:cxn>
                <a:cxn ang="0">
                  <a:pos x="131" y="224"/>
                </a:cxn>
                <a:cxn ang="0">
                  <a:pos x="111" y="230"/>
                </a:cxn>
              </a:cxnLst>
              <a:rect l="0" t="0" r="r" b="b"/>
              <a:pathLst>
                <a:path w="210" h="230">
                  <a:moveTo>
                    <a:pt x="105" y="230"/>
                  </a:moveTo>
                  <a:lnTo>
                    <a:pt x="105" y="230"/>
                  </a:lnTo>
                  <a:lnTo>
                    <a:pt x="92" y="230"/>
                  </a:lnTo>
                  <a:lnTo>
                    <a:pt x="85" y="230"/>
                  </a:lnTo>
                  <a:lnTo>
                    <a:pt x="72" y="224"/>
                  </a:lnTo>
                  <a:lnTo>
                    <a:pt x="65" y="224"/>
                  </a:lnTo>
                  <a:lnTo>
                    <a:pt x="52" y="217"/>
                  </a:lnTo>
                  <a:lnTo>
                    <a:pt x="46" y="217"/>
                  </a:lnTo>
                  <a:lnTo>
                    <a:pt x="46" y="211"/>
                  </a:lnTo>
                  <a:lnTo>
                    <a:pt x="33" y="204"/>
                  </a:lnTo>
                  <a:lnTo>
                    <a:pt x="26" y="197"/>
                  </a:lnTo>
                  <a:lnTo>
                    <a:pt x="26" y="197"/>
                  </a:lnTo>
                  <a:lnTo>
                    <a:pt x="19" y="191"/>
                  </a:lnTo>
                  <a:lnTo>
                    <a:pt x="19" y="184"/>
                  </a:lnTo>
                  <a:lnTo>
                    <a:pt x="13" y="184"/>
                  </a:lnTo>
                  <a:lnTo>
                    <a:pt x="6" y="171"/>
                  </a:lnTo>
                  <a:lnTo>
                    <a:pt x="6" y="158"/>
                  </a:lnTo>
                  <a:lnTo>
                    <a:pt x="6" y="158"/>
                  </a:lnTo>
                  <a:lnTo>
                    <a:pt x="0" y="151"/>
                  </a:lnTo>
                  <a:lnTo>
                    <a:pt x="0" y="138"/>
                  </a:lnTo>
                  <a:lnTo>
                    <a:pt x="0" y="125"/>
                  </a:lnTo>
                  <a:lnTo>
                    <a:pt x="0" y="112"/>
                  </a:lnTo>
                  <a:lnTo>
                    <a:pt x="0" y="105"/>
                  </a:lnTo>
                  <a:lnTo>
                    <a:pt x="0" y="92"/>
                  </a:lnTo>
                  <a:lnTo>
                    <a:pt x="0" y="79"/>
                  </a:lnTo>
                  <a:lnTo>
                    <a:pt x="6" y="73"/>
                  </a:lnTo>
                  <a:lnTo>
                    <a:pt x="6" y="60"/>
                  </a:lnTo>
                  <a:lnTo>
                    <a:pt x="13" y="46"/>
                  </a:lnTo>
                  <a:lnTo>
                    <a:pt x="19" y="40"/>
                  </a:lnTo>
                  <a:lnTo>
                    <a:pt x="19" y="33"/>
                  </a:lnTo>
                  <a:lnTo>
                    <a:pt x="26" y="33"/>
                  </a:lnTo>
                  <a:lnTo>
                    <a:pt x="33" y="27"/>
                  </a:lnTo>
                  <a:lnTo>
                    <a:pt x="33" y="2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52" y="14"/>
                  </a:lnTo>
                  <a:lnTo>
                    <a:pt x="59" y="7"/>
                  </a:lnTo>
                  <a:lnTo>
                    <a:pt x="59" y="7"/>
                  </a:lnTo>
                  <a:lnTo>
                    <a:pt x="72" y="7"/>
                  </a:lnTo>
                  <a:lnTo>
                    <a:pt x="78" y="0"/>
                  </a:lnTo>
                  <a:lnTo>
                    <a:pt x="85" y="0"/>
                  </a:lnTo>
                  <a:lnTo>
                    <a:pt x="92" y="0"/>
                  </a:lnTo>
                  <a:lnTo>
                    <a:pt x="105" y="0"/>
                  </a:lnTo>
                  <a:lnTo>
                    <a:pt x="111" y="0"/>
                  </a:lnTo>
                  <a:lnTo>
                    <a:pt x="124" y="0"/>
                  </a:lnTo>
                  <a:lnTo>
                    <a:pt x="131" y="7"/>
                  </a:lnTo>
                  <a:lnTo>
                    <a:pt x="138" y="7"/>
                  </a:lnTo>
                  <a:lnTo>
                    <a:pt x="144" y="7"/>
                  </a:lnTo>
                  <a:lnTo>
                    <a:pt x="151" y="7"/>
                  </a:lnTo>
                  <a:lnTo>
                    <a:pt x="151" y="14"/>
                  </a:lnTo>
                  <a:lnTo>
                    <a:pt x="157" y="14"/>
                  </a:lnTo>
                  <a:lnTo>
                    <a:pt x="164" y="14"/>
                  </a:lnTo>
                  <a:lnTo>
                    <a:pt x="164" y="20"/>
                  </a:lnTo>
                  <a:lnTo>
                    <a:pt x="170" y="20"/>
                  </a:lnTo>
                  <a:lnTo>
                    <a:pt x="177" y="27"/>
                  </a:lnTo>
                  <a:lnTo>
                    <a:pt x="184" y="33"/>
                  </a:lnTo>
                  <a:lnTo>
                    <a:pt x="184" y="40"/>
                  </a:lnTo>
                  <a:lnTo>
                    <a:pt x="190" y="46"/>
                  </a:lnTo>
                  <a:lnTo>
                    <a:pt x="197" y="53"/>
                  </a:lnTo>
                  <a:lnTo>
                    <a:pt x="197" y="60"/>
                  </a:lnTo>
                  <a:lnTo>
                    <a:pt x="197" y="60"/>
                  </a:lnTo>
                  <a:lnTo>
                    <a:pt x="203" y="66"/>
                  </a:lnTo>
                  <a:lnTo>
                    <a:pt x="203" y="79"/>
                  </a:lnTo>
                  <a:lnTo>
                    <a:pt x="203" y="92"/>
                  </a:lnTo>
                  <a:lnTo>
                    <a:pt x="210" y="105"/>
                  </a:lnTo>
                  <a:lnTo>
                    <a:pt x="210" y="112"/>
                  </a:lnTo>
                  <a:lnTo>
                    <a:pt x="210" y="125"/>
                  </a:lnTo>
                  <a:lnTo>
                    <a:pt x="210" y="132"/>
                  </a:lnTo>
                  <a:lnTo>
                    <a:pt x="203" y="138"/>
                  </a:lnTo>
                  <a:lnTo>
                    <a:pt x="203" y="151"/>
                  </a:lnTo>
                  <a:lnTo>
                    <a:pt x="203" y="158"/>
                  </a:lnTo>
                  <a:lnTo>
                    <a:pt x="197" y="171"/>
                  </a:lnTo>
                  <a:lnTo>
                    <a:pt x="190" y="178"/>
                  </a:lnTo>
                  <a:lnTo>
                    <a:pt x="190" y="191"/>
                  </a:lnTo>
                  <a:lnTo>
                    <a:pt x="184" y="191"/>
                  </a:lnTo>
                  <a:lnTo>
                    <a:pt x="177" y="197"/>
                  </a:lnTo>
                  <a:lnTo>
                    <a:pt x="177" y="204"/>
                  </a:lnTo>
                  <a:lnTo>
                    <a:pt x="170" y="204"/>
                  </a:lnTo>
                  <a:lnTo>
                    <a:pt x="164" y="211"/>
                  </a:lnTo>
                  <a:lnTo>
                    <a:pt x="157" y="217"/>
                  </a:lnTo>
                  <a:lnTo>
                    <a:pt x="157" y="217"/>
                  </a:lnTo>
                  <a:lnTo>
                    <a:pt x="151" y="217"/>
                  </a:lnTo>
                  <a:lnTo>
                    <a:pt x="144" y="224"/>
                  </a:lnTo>
                  <a:lnTo>
                    <a:pt x="138" y="224"/>
                  </a:lnTo>
                  <a:lnTo>
                    <a:pt x="138" y="224"/>
                  </a:lnTo>
                  <a:lnTo>
                    <a:pt x="131" y="224"/>
                  </a:lnTo>
                  <a:lnTo>
                    <a:pt x="124" y="230"/>
                  </a:lnTo>
                  <a:lnTo>
                    <a:pt x="111" y="230"/>
                  </a:lnTo>
                  <a:lnTo>
                    <a:pt x="105" y="23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-1425" y="2597"/>
              <a:ext cx="135" cy="233"/>
            </a:xfrm>
            <a:custGeom>
              <a:avLst/>
              <a:gdLst/>
              <a:ahLst/>
              <a:cxnLst>
                <a:cxn ang="0">
                  <a:pos x="53" y="170"/>
                </a:cxn>
                <a:cxn ang="0">
                  <a:pos x="66" y="170"/>
                </a:cxn>
                <a:cxn ang="0">
                  <a:pos x="72" y="170"/>
                </a:cxn>
                <a:cxn ang="0">
                  <a:pos x="79" y="164"/>
                </a:cxn>
                <a:cxn ang="0">
                  <a:pos x="86" y="157"/>
                </a:cxn>
                <a:cxn ang="0">
                  <a:pos x="92" y="144"/>
                </a:cxn>
                <a:cxn ang="0">
                  <a:pos x="99" y="131"/>
                </a:cxn>
                <a:cxn ang="0">
                  <a:pos x="99" y="118"/>
                </a:cxn>
                <a:cxn ang="0">
                  <a:pos x="99" y="85"/>
                </a:cxn>
                <a:cxn ang="0">
                  <a:pos x="99" y="59"/>
                </a:cxn>
                <a:cxn ang="0">
                  <a:pos x="99" y="46"/>
                </a:cxn>
                <a:cxn ang="0">
                  <a:pos x="92" y="33"/>
                </a:cxn>
                <a:cxn ang="0">
                  <a:pos x="86" y="19"/>
                </a:cxn>
                <a:cxn ang="0">
                  <a:pos x="79" y="13"/>
                </a:cxn>
                <a:cxn ang="0">
                  <a:pos x="72" y="13"/>
                </a:cxn>
                <a:cxn ang="0">
                  <a:pos x="66" y="6"/>
                </a:cxn>
                <a:cxn ang="0">
                  <a:pos x="53" y="0"/>
                </a:cxn>
                <a:cxn ang="0">
                  <a:pos x="40" y="6"/>
                </a:cxn>
                <a:cxn ang="0">
                  <a:pos x="33" y="6"/>
                </a:cxn>
                <a:cxn ang="0">
                  <a:pos x="20" y="13"/>
                </a:cxn>
                <a:cxn ang="0">
                  <a:pos x="13" y="26"/>
                </a:cxn>
                <a:cxn ang="0">
                  <a:pos x="7" y="39"/>
                </a:cxn>
                <a:cxn ang="0">
                  <a:pos x="7" y="52"/>
                </a:cxn>
                <a:cxn ang="0">
                  <a:pos x="0" y="72"/>
                </a:cxn>
                <a:cxn ang="0">
                  <a:pos x="0" y="105"/>
                </a:cxn>
                <a:cxn ang="0">
                  <a:pos x="7" y="124"/>
                </a:cxn>
                <a:cxn ang="0">
                  <a:pos x="7" y="138"/>
                </a:cxn>
                <a:cxn ang="0">
                  <a:pos x="13" y="151"/>
                </a:cxn>
                <a:cxn ang="0">
                  <a:pos x="20" y="157"/>
                </a:cxn>
                <a:cxn ang="0">
                  <a:pos x="26" y="164"/>
                </a:cxn>
                <a:cxn ang="0">
                  <a:pos x="33" y="170"/>
                </a:cxn>
                <a:cxn ang="0">
                  <a:pos x="46" y="170"/>
                </a:cxn>
              </a:cxnLst>
              <a:rect l="0" t="0" r="r" b="b"/>
              <a:pathLst>
                <a:path w="99" h="170">
                  <a:moveTo>
                    <a:pt x="53" y="170"/>
                  </a:moveTo>
                  <a:lnTo>
                    <a:pt x="53" y="170"/>
                  </a:lnTo>
                  <a:lnTo>
                    <a:pt x="59" y="170"/>
                  </a:lnTo>
                  <a:lnTo>
                    <a:pt x="66" y="170"/>
                  </a:lnTo>
                  <a:lnTo>
                    <a:pt x="66" y="170"/>
                  </a:lnTo>
                  <a:lnTo>
                    <a:pt x="72" y="170"/>
                  </a:lnTo>
                  <a:lnTo>
                    <a:pt x="72" y="164"/>
                  </a:lnTo>
                  <a:lnTo>
                    <a:pt x="79" y="164"/>
                  </a:lnTo>
                  <a:lnTo>
                    <a:pt x="79" y="157"/>
                  </a:lnTo>
                  <a:lnTo>
                    <a:pt x="86" y="157"/>
                  </a:lnTo>
                  <a:lnTo>
                    <a:pt x="86" y="151"/>
                  </a:lnTo>
                  <a:lnTo>
                    <a:pt x="92" y="144"/>
                  </a:lnTo>
                  <a:lnTo>
                    <a:pt x="92" y="138"/>
                  </a:lnTo>
                  <a:lnTo>
                    <a:pt x="99" y="131"/>
                  </a:lnTo>
                  <a:lnTo>
                    <a:pt x="99" y="124"/>
                  </a:lnTo>
                  <a:lnTo>
                    <a:pt x="99" y="118"/>
                  </a:lnTo>
                  <a:lnTo>
                    <a:pt x="99" y="105"/>
                  </a:lnTo>
                  <a:lnTo>
                    <a:pt x="99" y="85"/>
                  </a:lnTo>
                  <a:lnTo>
                    <a:pt x="99" y="72"/>
                  </a:lnTo>
                  <a:lnTo>
                    <a:pt x="99" y="59"/>
                  </a:lnTo>
                  <a:lnTo>
                    <a:pt x="99" y="52"/>
                  </a:lnTo>
                  <a:lnTo>
                    <a:pt x="99" y="46"/>
                  </a:lnTo>
                  <a:lnTo>
                    <a:pt x="92" y="39"/>
                  </a:lnTo>
                  <a:lnTo>
                    <a:pt x="92" y="33"/>
                  </a:lnTo>
                  <a:lnTo>
                    <a:pt x="86" y="26"/>
                  </a:lnTo>
                  <a:lnTo>
                    <a:pt x="86" y="19"/>
                  </a:lnTo>
                  <a:lnTo>
                    <a:pt x="79" y="19"/>
                  </a:lnTo>
                  <a:lnTo>
                    <a:pt x="79" y="13"/>
                  </a:lnTo>
                  <a:lnTo>
                    <a:pt x="79" y="13"/>
                  </a:lnTo>
                  <a:lnTo>
                    <a:pt x="72" y="13"/>
                  </a:lnTo>
                  <a:lnTo>
                    <a:pt x="72" y="6"/>
                  </a:lnTo>
                  <a:lnTo>
                    <a:pt x="66" y="6"/>
                  </a:lnTo>
                  <a:lnTo>
                    <a:pt x="59" y="0"/>
                  </a:lnTo>
                  <a:lnTo>
                    <a:pt x="53" y="0"/>
                  </a:lnTo>
                  <a:lnTo>
                    <a:pt x="46" y="0"/>
                  </a:lnTo>
                  <a:lnTo>
                    <a:pt x="40" y="6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26" y="13"/>
                  </a:lnTo>
                  <a:lnTo>
                    <a:pt x="20" y="13"/>
                  </a:lnTo>
                  <a:lnTo>
                    <a:pt x="20" y="19"/>
                  </a:lnTo>
                  <a:lnTo>
                    <a:pt x="13" y="26"/>
                  </a:lnTo>
                  <a:lnTo>
                    <a:pt x="13" y="33"/>
                  </a:lnTo>
                  <a:lnTo>
                    <a:pt x="7" y="39"/>
                  </a:lnTo>
                  <a:lnTo>
                    <a:pt x="7" y="46"/>
                  </a:lnTo>
                  <a:lnTo>
                    <a:pt x="7" y="52"/>
                  </a:lnTo>
                  <a:lnTo>
                    <a:pt x="0" y="59"/>
                  </a:lnTo>
                  <a:lnTo>
                    <a:pt x="0" y="72"/>
                  </a:lnTo>
                  <a:lnTo>
                    <a:pt x="0" y="85"/>
                  </a:lnTo>
                  <a:lnTo>
                    <a:pt x="0" y="105"/>
                  </a:lnTo>
                  <a:lnTo>
                    <a:pt x="0" y="118"/>
                  </a:lnTo>
                  <a:lnTo>
                    <a:pt x="7" y="124"/>
                  </a:lnTo>
                  <a:lnTo>
                    <a:pt x="7" y="131"/>
                  </a:lnTo>
                  <a:lnTo>
                    <a:pt x="7" y="138"/>
                  </a:lnTo>
                  <a:lnTo>
                    <a:pt x="13" y="144"/>
                  </a:lnTo>
                  <a:lnTo>
                    <a:pt x="13" y="151"/>
                  </a:lnTo>
                  <a:lnTo>
                    <a:pt x="20" y="157"/>
                  </a:lnTo>
                  <a:lnTo>
                    <a:pt x="20" y="157"/>
                  </a:lnTo>
                  <a:lnTo>
                    <a:pt x="20" y="157"/>
                  </a:lnTo>
                  <a:lnTo>
                    <a:pt x="26" y="164"/>
                  </a:lnTo>
                  <a:lnTo>
                    <a:pt x="26" y="164"/>
                  </a:lnTo>
                  <a:lnTo>
                    <a:pt x="33" y="170"/>
                  </a:lnTo>
                  <a:lnTo>
                    <a:pt x="40" y="170"/>
                  </a:lnTo>
                  <a:lnTo>
                    <a:pt x="46" y="170"/>
                  </a:lnTo>
                  <a:lnTo>
                    <a:pt x="53" y="17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-840" y="2103"/>
              <a:ext cx="287" cy="314"/>
            </a:xfrm>
            <a:custGeom>
              <a:avLst/>
              <a:gdLst/>
              <a:ahLst/>
              <a:cxnLst>
                <a:cxn ang="0">
                  <a:pos x="105" y="229"/>
                </a:cxn>
                <a:cxn ang="0">
                  <a:pos x="85" y="229"/>
                </a:cxn>
                <a:cxn ang="0">
                  <a:pos x="66" y="223"/>
                </a:cxn>
                <a:cxn ang="0">
                  <a:pos x="52" y="216"/>
                </a:cxn>
                <a:cxn ang="0">
                  <a:pos x="39" y="210"/>
                </a:cxn>
                <a:cxn ang="0">
                  <a:pos x="26" y="197"/>
                </a:cxn>
                <a:cxn ang="0">
                  <a:pos x="20" y="190"/>
                </a:cxn>
                <a:cxn ang="0">
                  <a:pos x="13" y="170"/>
                </a:cxn>
                <a:cxn ang="0">
                  <a:pos x="7" y="157"/>
                </a:cxn>
                <a:cxn ang="0">
                  <a:pos x="0" y="138"/>
                </a:cxn>
                <a:cxn ang="0">
                  <a:pos x="0" y="118"/>
                </a:cxn>
                <a:cxn ang="0">
                  <a:pos x="0" y="92"/>
                </a:cxn>
                <a:cxn ang="0">
                  <a:pos x="7" y="72"/>
                </a:cxn>
                <a:cxn ang="0">
                  <a:pos x="20" y="52"/>
                </a:cxn>
                <a:cxn ang="0">
                  <a:pos x="26" y="39"/>
                </a:cxn>
                <a:cxn ang="0">
                  <a:pos x="33" y="26"/>
                </a:cxn>
                <a:cxn ang="0">
                  <a:pos x="46" y="19"/>
                </a:cxn>
                <a:cxn ang="0">
                  <a:pos x="52" y="13"/>
                </a:cxn>
                <a:cxn ang="0">
                  <a:pos x="66" y="6"/>
                </a:cxn>
                <a:cxn ang="0">
                  <a:pos x="79" y="6"/>
                </a:cxn>
                <a:cxn ang="0">
                  <a:pos x="98" y="0"/>
                </a:cxn>
                <a:cxn ang="0">
                  <a:pos x="118" y="0"/>
                </a:cxn>
                <a:cxn ang="0">
                  <a:pos x="138" y="6"/>
                </a:cxn>
                <a:cxn ang="0">
                  <a:pos x="144" y="6"/>
                </a:cxn>
                <a:cxn ang="0">
                  <a:pos x="158" y="13"/>
                </a:cxn>
                <a:cxn ang="0">
                  <a:pos x="164" y="19"/>
                </a:cxn>
                <a:cxn ang="0">
                  <a:pos x="171" y="19"/>
                </a:cxn>
                <a:cxn ang="0">
                  <a:pos x="184" y="32"/>
                </a:cxn>
                <a:cxn ang="0">
                  <a:pos x="197" y="46"/>
                </a:cxn>
                <a:cxn ang="0">
                  <a:pos x="197" y="59"/>
                </a:cxn>
                <a:cxn ang="0">
                  <a:pos x="203" y="72"/>
                </a:cxn>
                <a:cxn ang="0">
                  <a:pos x="210" y="92"/>
                </a:cxn>
                <a:cxn ang="0">
                  <a:pos x="210" y="118"/>
                </a:cxn>
                <a:cxn ang="0">
                  <a:pos x="210" y="131"/>
                </a:cxn>
                <a:cxn ang="0">
                  <a:pos x="210" y="151"/>
                </a:cxn>
                <a:cxn ang="0">
                  <a:pos x="203" y="170"/>
                </a:cxn>
                <a:cxn ang="0">
                  <a:pos x="190" y="190"/>
                </a:cxn>
                <a:cxn ang="0">
                  <a:pos x="184" y="197"/>
                </a:cxn>
                <a:cxn ang="0">
                  <a:pos x="177" y="210"/>
                </a:cxn>
                <a:cxn ang="0">
                  <a:pos x="164" y="216"/>
                </a:cxn>
                <a:cxn ang="0">
                  <a:pos x="151" y="223"/>
                </a:cxn>
                <a:cxn ang="0">
                  <a:pos x="144" y="223"/>
                </a:cxn>
                <a:cxn ang="0">
                  <a:pos x="131" y="229"/>
                </a:cxn>
                <a:cxn ang="0">
                  <a:pos x="118" y="229"/>
                </a:cxn>
              </a:cxnLst>
              <a:rect l="0" t="0" r="r" b="b"/>
              <a:pathLst>
                <a:path w="210" h="229">
                  <a:moveTo>
                    <a:pt x="105" y="229"/>
                  </a:moveTo>
                  <a:lnTo>
                    <a:pt x="105" y="229"/>
                  </a:lnTo>
                  <a:lnTo>
                    <a:pt x="98" y="229"/>
                  </a:lnTo>
                  <a:lnTo>
                    <a:pt x="85" y="229"/>
                  </a:lnTo>
                  <a:lnTo>
                    <a:pt x="79" y="229"/>
                  </a:lnTo>
                  <a:lnTo>
                    <a:pt x="66" y="223"/>
                  </a:lnTo>
                  <a:lnTo>
                    <a:pt x="59" y="223"/>
                  </a:lnTo>
                  <a:lnTo>
                    <a:pt x="52" y="216"/>
                  </a:lnTo>
                  <a:lnTo>
                    <a:pt x="46" y="216"/>
                  </a:lnTo>
                  <a:lnTo>
                    <a:pt x="39" y="210"/>
                  </a:lnTo>
                  <a:lnTo>
                    <a:pt x="33" y="203"/>
                  </a:lnTo>
                  <a:lnTo>
                    <a:pt x="26" y="197"/>
                  </a:lnTo>
                  <a:lnTo>
                    <a:pt x="26" y="190"/>
                  </a:lnTo>
                  <a:lnTo>
                    <a:pt x="20" y="190"/>
                  </a:lnTo>
                  <a:lnTo>
                    <a:pt x="20" y="183"/>
                  </a:lnTo>
                  <a:lnTo>
                    <a:pt x="13" y="170"/>
                  </a:lnTo>
                  <a:lnTo>
                    <a:pt x="7" y="164"/>
                  </a:lnTo>
                  <a:lnTo>
                    <a:pt x="7" y="157"/>
                  </a:lnTo>
                  <a:lnTo>
                    <a:pt x="7" y="151"/>
                  </a:lnTo>
                  <a:lnTo>
                    <a:pt x="0" y="138"/>
                  </a:lnTo>
                  <a:lnTo>
                    <a:pt x="0" y="124"/>
                  </a:lnTo>
                  <a:lnTo>
                    <a:pt x="0" y="118"/>
                  </a:lnTo>
                  <a:lnTo>
                    <a:pt x="0" y="105"/>
                  </a:lnTo>
                  <a:lnTo>
                    <a:pt x="0" y="92"/>
                  </a:lnTo>
                  <a:lnTo>
                    <a:pt x="7" y="85"/>
                  </a:lnTo>
                  <a:lnTo>
                    <a:pt x="7" y="72"/>
                  </a:lnTo>
                  <a:lnTo>
                    <a:pt x="13" y="59"/>
                  </a:lnTo>
                  <a:lnTo>
                    <a:pt x="20" y="52"/>
                  </a:lnTo>
                  <a:lnTo>
                    <a:pt x="20" y="39"/>
                  </a:lnTo>
                  <a:lnTo>
                    <a:pt x="26" y="39"/>
                  </a:lnTo>
                  <a:lnTo>
                    <a:pt x="26" y="32"/>
                  </a:lnTo>
                  <a:lnTo>
                    <a:pt x="33" y="26"/>
                  </a:lnTo>
                  <a:lnTo>
                    <a:pt x="39" y="26"/>
                  </a:lnTo>
                  <a:lnTo>
                    <a:pt x="46" y="19"/>
                  </a:lnTo>
                  <a:lnTo>
                    <a:pt x="52" y="13"/>
                  </a:lnTo>
                  <a:lnTo>
                    <a:pt x="52" y="13"/>
                  </a:lnTo>
                  <a:lnTo>
                    <a:pt x="59" y="13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79" y="6"/>
                  </a:lnTo>
                  <a:lnTo>
                    <a:pt x="85" y="6"/>
                  </a:lnTo>
                  <a:lnTo>
                    <a:pt x="98" y="0"/>
                  </a:lnTo>
                  <a:lnTo>
                    <a:pt x="105" y="0"/>
                  </a:lnTo>
                  <a:lnTo>
                    <a:pt x="118" y="0"/>
                  </a:lnTo>
                  <a:lnTo>
                    <a:pt x="125" y="6"/>
                  </a:lnTo>
                  <a:lnTo>
                    <a:pt x="138" y="6"/>
                  </a:lnTo>
                  <a:lnTo>
                    <a:pt x="138" y="6"/>
                  </a:lnTo>
                  <a:lnTo>
                    <a:pt x="144" y="6"/>
                  </a:lnTo>
                  <a:lnTo>
                    <a:pt x="151" y="13"/>
                  </a:lnTo>
                  <a:lnTo>
                    <a:pt x="158" y="13"/>
                  </a:lnTo>
                  <a:lnTo>
                    <a:pt x="158" y="13"/>
                  </a:lnTo>
                  <a:lnTo>
                    <a:pt x="164" y="19"/>
                  </a:lnTo>
                  <a:lnTo>
                    <a:pt x="171" y="19"/>
                  </a:lnTo>
                  <a:lnTo>
                    <a:pt x="171" y="19"/>
                  </a:lnTo>
                  <a:lnTo>
                    <a:pt x="184" y="32"/>
                  </a:lnTo>
                  <a:lnTo>
                    <a:pt x="184" y="32"/>
                  </a:lnTo>
                  <a:lnTo>
                    <a:pt x="190" y="39"/>
                  </a:lnTo>
                  <a:lnTo>
                    <a:pt x="197" y="46"/>
                  </a:lnTo>
                  <a:lnTo>
                    <a:pt x="197" y="52"/>
                  </a:lnTo>
                  <a:lnTo>
                    <a:pt x="197" y="59"/>
                  </a:lnTo>
                  <a:lnTo>
                    <a:pt x="203" y="65"/>
                  </a:lnTo>
                  <a:lnTo>
                    <a:pt x="203" y="72"/>
                  </a:lnTo>
                  <a:lnTo>
                    <a:pt x="210" y="78"/>
                  </a:lnTo>
                  <a:lnTo>
                    <a:pt x="210" y="92"/>
                  </a:lnTo>
                  <a:lnTo>
                    <a:pt x="210" y="105"/>
                  </a:lnTo>
                  <a:lnTo>
                    <a:pt x="210" y="118"/>
                  </a:lnTo>
                  <a:lnTo>
                    <a:pt x="210" y="124"/>
                  </a:lnTo>
                  <a:lnTo>
                    <a:pt x="210" y="131"/>
                  </a:lnTo>
                  <a:lnTo>
                    <a:pt x="210" y="138"/>
                  </a:lnTo>
                  <a:lnTo>
                    <a:pt x="210" y="151"/>
                  </a:lnTo>
                  <a:lnTo>
                    <a:pt x="203" y="164"/>
                  </a:lnTo>
                  <a:lnTo>
                    <a:pt x="203" y="170"/>
                  </a:lnTo>
                  <a:lnTo>
                    <a:pt x="197" y="183"/>
                  </a:lnTo>
                  <a:lnTo>
                    <a:pt x="190" y="190"/>
                  </a:lnTo>
                  <a:lnTo>
                    <a:pt x="184" y="197"/>
                  </a:lnTo>
                  <a:lnTo>
                    <a:pt x="184" y="197"/>
                  </a:lnTo>
                  <a:lnTo>
                    <a:pt x="177" y="203"/>
                  </a:lnTo>
                  <a:lnTo>
                    <a:pt x="177" y="210"/>
                  </a:lnTo>
                  <a:lnTo>
                    <a:pt x="164" y="216"/>
                  </a:lnTo>
                  <a:lnTo>
                    <a:pt x="164" y="216"/>
                  </a:lnTo>
                  <a:lnTo>
                    <a:pt x="158" y="216"/>
                  </a:lnTo>
                  <a:lnTo>
                    <a:pt x="151" y="223"/>
                  </a:lnTo>
                  <a:lnTo>
                    <a:pt x="144" y="223"/>
                  </a:lnTo>
                  <a:lnTo>
                    <a:pt x="144" y="223"/>
                  </a:lnTo>
                  <a:lnTo>
                    <a:pt x="138" y="229"/>
                  </a:lnTo>
                  <a:lnTo>
                    <a:pt x="131" y="229"/>
                  </a:lnTo>
                  <a:lnTo>
                    <a:pt x="125" y="229"/>
                  </a:lnTo>
                  <a:lnTo>
                    <a:pt x="118" y="229"/>
                  </a:lnTo>
                  <a:lnTo>
                    <a:pt x="105" y="229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-1120" y="816"/>
              <a:ext cx="890" cy="1106"/>
            </a:xfrm>
            <a:custGeom>
              <a:avLst/>
              <a:gdLst/>
              <a:ahLst/>
              <a:cxnLst>
                <a:cxn ang="0">
                  <a:pos x="394" y="0"/>
                </a:cxn>
                <a:cxn ang="0">
                  <a:pos x="407" y="0"/>
                </a:cxn>
                <a:cxn ang="0">
                  <a:pos x="421" y="0"/>
                </a:cxn>
                <a:cxn ang="0">
                  <a:pos x="650" y="0"/>
                </a:cxn>
                <a:cxn ang="0">
                  <a:pos x="650" y="236"/>
                </a:cxn>
                <a:cxn ang="0">
                  <a:pos x="637" y="302"/>
                </a:cxn>
                <a:cxn ang="0">
                  <a:pos x="624" y="368"/>
                </a:cxn>
                <a:cxn ang="0">
                  <a:pos x="618" y="400"/>
                </a:cxn>
                <a:cxn ang="0">
                  <a:pos x="604" y="446"/>
                </a:cxn>
                <a:cxn ang="0">
                  <a:pos x="585" y="486"/>
                </a:cxn>
                <a:cxn ang="0">
                  <a:pos x="558" y="545"/>
                </a:cxn>
                <a:cxn ang="0">
                  <a:pos x="539" y="571"/>
                </a:cxn>
                <a:cxn ang="0">
                  <a:pos x="526" y="604"/>
                </a:cxn>
                <a:cxn ang="0">
                  <a:pos x="486" y="656"/>
                </a:cxn>
                <a:cxn ang="0">
                  <a:pos x="453" y="689"/>
                </a:cxn>
                <a:cxn ang="0">
                  <a:pos x="434" y="715"/>
                </a:cxn>
                <a:cxn ang="0">
                  <a:pos x="401" y="748"/>
                </a:cxn>
                <a:cxn ang="0">
                  <a:pos x="381" y="768"/>
                </a:cxn>
                <a:cxn ang="0">
                  <a:pos x="381" y="768"/>
                </a:cxn>
                <a:cxn ang="0">
                  <a:pos x="368" y="775"/>
                </a:cxn>
                <a:cxn ang="0">
                  <a:pos x="329" y="807"/>
                </a:cxn>
                <a:cxn ang="0">
                  <a:pos x="302" y="788"/>
                </a:cxn>
                <a:cxn ang="0">
                  <a:pos x="283" y="775"/>
                </a:cxn>
                <a:cxn ang="0">
                  <a:pos x="256" y="755"/>
                </a:cxn>
                <a:cxn ang="0">
                  <a:pos x="237" y="735"/>
                </a:cxn>
                <a:cxn ang="0">
                  <a:pos x="217" y="715"/>
                </a:cxn>
                <a:cxn ang="0">
                  <a:pos x="197" y="689"/>
                </a:cxn>
                <a:cxn ang="0">
                  <a:pos x="158" y="650"/>
                </a:cxn>
                <a:cxn ang="0">
                  <a:pos x="138" y="624"/>
                </a:cxn>
                <a:cxn ang="0">
                  <a:pos x="125" y="597"/>
                </a:cxn>
                <a:cxn ang="0">
                  <a:pos x="92" y="551"/>
                </a:cxn>
                <a:cxn ang="0">
                  <a:pos x="66" y="499"/>
                </a:cxn>
                <a:cxn ang="0">
                  <a:pos x="53" y="459"/>
                </a:cxn>
                <a:cxn ang="0">
                  <a:pos x="40" y="433"/>
                </a:cxn>
                <a:cxn ang="0">
                  <a:pos x="33" y="400"/>
                </a:cxn>
                <a:cxn ang="0">
                  <a:pos x="20" y="361"/>
                </a:cxn>
                <a:cxn ang="0">
                  <a:pos x="14" y="328"/>
                </a:cxn>
                <a:cxn ang="0">
                  <a:pos x="7" y="295"/>
                </a:cxn>
                <a:cxn ang="0">
                  <a:pos x="0" y="243"/>
                </a:cxn>
                <a:cxn ang="0">
                  <a:pos x="0" y="210"/>
                </a:cxn>
                <a:cxn ang="0">
                  <a:pos x="0" y="171"/>
                </a:cxn>
                <a:cxn ang="0">
                  <a:pos x="0" y="125"/>
                </a:cxn>
                <a:cxn ang="0">
                  <a:pos x="0" y="7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89" y="0"/>
                </a:cxn>
                <a:cxn ang="0">
                  <a:pos x="394" y="0"/>
                </a:cxn>
              </a:cxnLst>
              <a:rect l="0" t="0" r="r" b="b"/>
              <a:pathLst>
                <a:path w="650" h="807">
                  <a:moveTo>
                    <a:pt x="394" y="0"/>
                  </a:moveTo>
                  <a:lnTo>
                    <a:pt x="394" y="0"/>
                  </a:lnTo>
                  <a:lnTo>
                    <a:pt x="407" y="0"/>
                  </a:lnTo>
                  <a:lnTo>
                    <a:pt x="407" y="0"/>
                  </a:lnTo>
                  <a:lnTo>
                    <a:pt x="414" y="0"/>
                  </a:lnTo>
                  <a:lnTo>
                    <a:pt x="421" y="0"/>
                  </a:lnTo>
                  <a:lnTo>
                    <a:pt x="650" y="0"/>
                  </a:lnTo>
                  <a:lnTo>
                    <a:pt x="650" y="0"/>
                  </a:lnTo>
                  <a:lnTo>
                    <a:pt x="650" y="203"/>
                  </a:lnTo>
                  <a:lnTo>
                    <a:pt x="650" y="236"/>
                  </a:lnTo>
                  <a:lnTo>
                    <a:pt x="644" y="269"/>
                  </a:lnTo>
                  <a:lnTo>
                    <a:pt x="637" y="302"/>
                  </a:lnTo>
                  <a:lnTo>
                    <a:pt x="637" y="335"/>
                  </a:lnTo>
                  <a:lnTo>
                    <a:pt x="624" y="368"/>
                  </a:lnTo>
                  <a:lnTo>
                    <a:pt x="624" y="381"/>
                  </a:lnTo>
                  <a:lnTo>
                    <a:pt x="618" y="400"/>
                  </a:lnTo>
                  <a:lnTo>
                    <a:pt x="611" y="427"/>
                  </a:lnTo>
                  <a:lnTo>
                    <a:pt x="604" y="446"/>
                  </a:lnTo>
                  <a:lnTo>
                    <a:pt x="598" y="459"/>
                  </a:lnTo>
                  <a:lnTo>
                    <a:pt x="585" y="486"/>
                  </a:lnTo>
                  <a:lnTo>
                    <a:pt x="572" y="519"/>
                  </a:lnTo>
                  <a:lnTo>
                    <a:pt x="558" y="545"/>
                  </a:lnTo>
                  <a:lnTo>
                    <a:pt x="552" y="558"/>
                  </a:lnTo>
                  <a:lnTo>
                    <a:pt x="539" y="571"/>
                  </a:lnTo>
                  <a:lnTo>
                    <a:pt x="532" y="584"/>
                  </a:lnTo>
                  <a:lnTo>
                    <a:pt x="526" y="604"/>
                  </a:lnTo>
                  <a:lnTo>
                    <a:pt x="506" y="630"/>
                  </a:lnTo>
                  <a:lnTo>
                    <a:pt x="486" y="656"/>
                  </a:lnTo>
                  <a:lnTo>
                    <a:pt x="467" y="683"/>
                  </a:lnTo>
                  <a:lnTo>
                    <a:pt x="453" y="689"/>
                  </a:lnTo>
                  <a:lnTo>
                    <a:pt x="447" y="702"/>
                  </a:lnTo>
                  <a:lnTo>
                    <a:pt x="434" y="715"/>
                  </a:lnTo>
                  <a:lnTo>
                    <a:pt x="427" y="722"/>
                  </a:lnTo>
                  <a:lnTo>
                    <a:pt x="401" y="748"/>
                  </a:lnTo>
                  <a:lnTo>
                    <a:pt x="381" y="761"/>
                  </a:lnTo>
                  <a:lnTo>
                    <a:pt x="381" y="768"/>
                  </a:lnTo>
                  <a:lnTo>
                    <a:pt x="381" y="768"/>
                  </a:lnTo>
                  <a:lnTo>
                    <a:pt x="381" y="768"/>
                  </a:lnTo>
                  <a:lnTo>
                    <a:pt x="381" y="768"/>
                  </a:lnTo>
                  <a:lnTo>
                    <a:pt x="368" y="775"/>
                  </a:lnTo>
                  <a:lnTo>
                    <a:pt x="355" y="788"/>
                  </a:lnTo>
                  <a:lnTo>
                    <a:pt x="329" y="807"/>
                  </a:lnTo>
                  <a:lnTo>
                    <a:pt x="316" y="801"/>
                  </a:lnTo>
                  <a:lnTo>
                    <a:pt x="302" y="788"/>
                  </a:lnTo>
                  <a:lnTo>
                    <a:pt x="289" y="781"/>
                  </a:lnTo>
                  <a:lnTo>
                    <a:pt x="283" y="775"/>
                  </a:lnTo>
                  <a:lnTo>
                    <a:pt x="270" y="761"/>
                  </a:lnTo>
                  <a:lnTo>
                    <a:pt x="256" y="755"/>
                  </a:lnTo>
                  <a:lnTo>
                    <a:pt x="250" y="742"/>
                  </a:lnTo>
                  <a:lnTo>
                    <a:pt x="237" y="735"/>
                  </a:lnTo>
                  <a:lnTo>
                    <a:pt x="224" y="722"/>
                  </a:lnTo>
                  <a:lnTo>
                    <a:pt x="217" y="715"/>
                  </a:lnTo>
                  <a:lnTo>
                    <a:pt x="204" y="702"/>
                  </a:lnTo>
                  <a:lnTo>
                    <a:pt x="197" y="689"/>
                  </a:lnTo>
                  <a:lnTo>
                    <a:pt x="178" y="670"/>
                  </a:lnTo>
                  <a:lnTo>
                    <a:pt x="158" y="650"/>
                  </a:lnTo>
                  <a:lnTo>
                    <a:pt x="151" y="637"/>
                  </a:lnTo>
                  <a:lnTo>
                    <a:pt x="138" y="624"/>
                  </a:lnTo>
                  <a:lnTo>
                    <a:pt x="132" y="610"/>
                  </a:lnTo>
                  <a:lnTo>
                    <a:pt x="125" y="597"/>
                  </a:lnTo>
                  <a:lnTo>
                    <a:pt x="105" y="578"/>
                  </a:lnTo>
                  <a:lnTo>
                    <a:pt x="92" y="551"/>
                  </a:lnTo>
                  <a:lnTo>
                    <a:pt x="79" y="525"/>
                  </a:lnTo>
                  <a:lnTo>
                    <a:pt x="66" y="499"/>
                  </a:lnTo>
                  <a:lnTo>
                    <a:pt x="60" y="473"/>
                  </a:lnTo>
                  <a:lnTo>
                    <a:pt x="53" y="459"/>
                  </a:lnTo>
                  <a:lnTo>
                    <a:pt x="46" y="446"/>
                  </a:lnTo>
                  <a:lnTo>
                    <a:pt x="40" y="433"/>
                  </a:lnTo>
                  <a:lnTo>
                    <a:pt x="33" y="413"/>
                  </a:lnTo>
                  <a:lnTo>
                    <a:pt x="33" y="400"/>
                  </a:lnTo>
                  <a:lnTo>
                    <a:pt x="27" y="381"/>
                  </a:lnTo>
                  <a:lnTo>
                    <a:pt x="20" y="361"/>
                  </a:lnTo>
                  <a:lnTo>
                    <a:pt x="20" y="348"/>
                  </a:lnTo>
                  <a:lnTo>
                    <a:pt x="14" y="328"/>
                  </a:lnTo>
                  <a:lnTo>
                    <a:pt x="14" y="315"/>
                  </a:lnTo>
                  <a:lnTo>
                    <a:pt x="7" y="295"/>
                  </a:lnTo>
                  <a:lnTo>
                    <a:pt x="7" y="276"/>
                  </a:lnTo>
                  <a:lnTo>
                    <a:pt x="0" y="243"/>
                  </a:lnTo>
                  <a:lnTo>
                    <a:pt x="0" y="223"/>
                  </a:lnTo>
                  <a:lnTo>
                    <a:pt x="0" y="210"/>
                  </a:lnTo>
                  <a:lnTo>
                    <a:pt x="0" y="190"/>
                  </a:lnTo>
                  <a:lnTo>
                    <a:pt x="0" y="171"/>
                  </a:lnTo>
                  <a:lnTo>
                    <a:pt x="0" y="151"/>
                  </a:lnTo>
                  <a:lnTo>
                    <a:pt x="0" y="125"/>
                  </a:lnTo>
                  <a:lnTo>
                    <a:pt x="0" y="98"/>
                  </a:lnTo>
                  <a:lnTo>
                    <a:pt x="0" y="79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89" y="0"/>
                  </a:lnTo>
                  <a:lnTo>
                    <a:pt x="289" y="0"/>
                  </a:lnTo>
                  <a:lnTo>
                    <a:pt x="289" y="0"/>
                  </a:lnTo>
                  <a:lnTo>
                    <a:pt x="394" y="0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-984" y="3514"/>
              <a:ext cx="539" cy="2438"/>
            </a:xfrm>
            <a:custGeom>
              <a:avLst/>
              <a:gdLst/>
              <a:ahLst/>
              <a:cxnLst>
                <a:cxn ang="0">
                  <a:pos x="0" y="1779"/>
                </a:cxn>
                <a:cxn ang="0">
                  <a:pos x="0" y="1779"/>
                </a:cxn>
                <a:cxn ang="0">
                  <a:pos x="394" y="1779"/>
                </a:cxn>
                <a:cxn ang="0">
                  <a:pos x="394" y="33"/>
                </a:cxn>
                <a:cxn ang="0">
                  <a:pos x="381" y="27"/>
                </a:cxn>
                <a:cxn ang="0">
                  <a:pos x="368" y="20"/>
                </a:cxn>
                <a:cxn ang="0">
                  <a:pos x="348" y="13"/>
                </a:cxn>
                <a:cxn ang="0">
                  <a:pos x="335" y="7"/>
                </a:cxn>
                <a:cxn ang="0">
                  <a:pos x="322" y="7"/>
                </a:cxn>
                <a:cxn ang="0">
                  <a:pos x="302" y="0"/>
                </a:cxn>
                <a:cxn ang="0">
                  <a:pos x="282" y="0"/>
                </a:cxn>
                <a:cxn ang="0">
                  <a:pos x="276" y="0"/>
                </a:cxn>
                <a:cxn ang="0">
                  <a:pos x="269" y="0"/>
                </a:cxn>
                <a:cxn ang="0">
                  <a:pos x="256" y="0"/>
                </a:cxn>
                <a:cxn ang="0">
                  <a:pos x="249" y="0"/>
                </a:cxn>
                <a:cxn ang="0">
                  <a:pos x="236" y="0"/>
                </a:cxn>
                <a:cxn ang="0">
                  <a:pos x="230" y="7"/>
                </a:cxn>
                <a:cxn ang="0">
                  <a:pos x="210" y="7"/>
                </a:cxn>
                <a:cxn ang="0">
                  <a:pos x="197" y="13"/>
                </a:cxn>
                <a:cxn ang="0">
                  <a:pos x="184" y="13"/>
                </a:cxn>
                <a:cxn ang="0">
                  <a:pos x="184" y="13"/>
                </a:cxn>
                <a:cxn ang="0">
                  <a:pos x="177" y="13"/>
                </a:cxn>
                <a:cxn ang="0">
                  <a:pos x="171" y="20"/>
                </a:cxn>
                <a:cxn ang="0">
                  <a:pos x="157" y="20"/>
                </a:cxn>
                <a:cxn ang="0">
                  <a:pos x="151" y="27"/>
                </a:cxn>
                <a:cxn ang="0">
                  <a:pos x="138" y="33"/>
                </a:cxn>
                <a:cxn ang="0">
                  <a:pos x="131" y="33"/>
                </a:cxn>
                <a:cxn ang="0">
                  <a:pos x="125" y="40"/>
                </a:cxn>
                <a:cxn ang="0">
                  <a:pos x="112" y="46"/>
                </a:cxn>
                <a:cxn ang="0">
                  <a:pos x="105" y="53"/>
                </a:cxn>
                <a:cxn ang="0">
                  <a:pos x="98" y="59"/>
                </a:cxn>
                <a:cxn ang="0">
                  <a:pos x="85" y="66"/>
                </a:cxn>
                <a:cxn ang="0">
                  <a:pos x="79" y="66"/>
                </a:cxn>
                <a:cxn ang="0">
                  <a:pos x="72" y="73"/>
                </a:cxn>
                <a:cxn ang="0">
                  <a:pos x="66" y="86"/>
                </a:cxn>
                <a:cxn ang="0">
                  <a:pos x="59" y="92"/>
                </a:cxn>
                <a:cxn ang="0">
                  <a:pos x="52" y="99"/>
                </a:cxn>
                <a:cxn ang="0">
                  <a:pos x="33" y="112"/>
                </a:cxn>
                <a:cxn ang="0">
                  <a:pos x="26" y="118"/>
                </a:cxn>
                <a:cxn ang="0">
                  <a:pos x="20" y="125"/>
                </a:cxn>
                <a:cxn ang="0">
                  <a:pos x="13" y="138"/>
                </a:cxn>
                <a:cxn ang="0">
                  <a:pos x="6" y="145"/>
                </a:cxn>
                <a:cxn ang="0">
                  <a:pos x="6" y="151"/>
                </a:cxn>
                <a:cxn ang="0">
                  <a:pos x="0" y="164"/>
                </a:cxn>
                <a:cxn ang="0">
                  <a:pos x="0" y="1779"/>
                </a:cxn>
              </a:cxnLst>
              <a:rect l="0" t="0" r="r" b="b"/>
              <a:pathLst>
                <a:path w="394" h="1779">
                  <a:moveTo>
                    <a:pt x="0" y="1779"/>
                  </a:moveTo>
                  <a:lnTo>
                    <a:pt x="0" y="1779"/>
                  </a:lnTo>
                  <a:lnTo>
                    <a:pt x="394" y="1779"/>
                  </a:lnTo>
                  <a:lnTo>
                    <a:pt x="394" y="33"/>
                  </a:lnTo>
                  <a:lnTo>
                    <a:pt x="381" y="27"/>
                  </a:lnTo>
                  <a:lnTo>
                    <a:pt x="368" y="20"/>
                  </a:lnTo>
                  <a:lnTo>
                    <a:pt x="348" y="13"/>
                  </a:lnTo>
                  <a:lnTo>
                    <a:pt x="335" y="7"/>
                  </a:lnTo>
                  <a:lnTo>
                    <a:pt x="322" y="7"/>
                  </a:lnTo>
                  <a:lnTo>
                    <a:pt x="302" y="0"/>
                  </a:lnTo>
                  <a:lnTo>
                    <a:pt x="282" y="0"/>
                  </a:lnTo>
                  <a:lnTo>
                    <a:pt x="276" y="0"/>
                  </a:lnTo>
                  <a:lnTo>
                    <a:pt x="269" y="0"/>
                  </a:lnTo>
                  <a:lnTo>
                    <a:pt x="256" y="0"/>
                  </a:lnTo>
                  <a:lnTo>
                    <a:pt x="249" y="0"/>
                  </a:lnTo>
                  <a:lnTo>
                    <a:pt x="236" y="0"/>
                  </a:lnTo>
                  <a:lnTo>
                    <a:pt x="230" y="7"/>
                  </a:lnTo>
                  <a:lnTo>
                    <a:pt x="210" y="7"/>
                  </a:lnTo>
                  <a:lnTo>
                    <a:pt x="197" y="13"/>
                  </a:lnTo>
                  <a:lnTo>
                    <a:pt x="184" y="13"/>
                  </a:lnTo>
                  <a:lnTo>
                    <a:pt x="184" y="13"/>
                  </a:lnTo>
                  <a:lnTo>
                    <a:pt x="177" y="13"/>
                  </a:lnTo>
                  <a:lnTo>
                    <a:pt x="171" y="20"/>
                  </a:lnTo>
                  <a:lnTo>
                    <a:pt x="157" y="20"/>
                  </a:lnTo>
                  <a:lnTo>
                    <a:pt x="151" y="27"/>
                  </a:lnTo>
                  <a:lnTo>
                    <a:pt x="138" y="33"/>
                  </a:lnTo>
                  <a:lnTo>
                    <a:pt x="131" y="33"/>
                  </a:lnTo>
                  <a:lnTo>
                    <a:pt x="125" y="40"/>
                  </a:lnTo>
                  <a:lnTo>
                    <a:pt x="112" y="46"/>
                  </a:lnTo>
                  <a:lnTo>
                    <a:pt x="105" y="53"/>
                  </a:lnTo>
                  <a:lnTo>
                    <a:pt x="98" y="59"/>
                  </a:lnTo>
                  <a:lnTo>
                    <a:pt x="85" y="66"/>
                  </a:lnTo>
                  <a:lnTo>
                    <a:pt x="79" y="66"/>
                  </a:lnTo>
                  <a:lnTo>
                    <a:pt x="72" y="73"/>
                  </a:lnTo>
                  <a:lnTo>
                    <a:pt x="66" y="86"/>
                  </a:lnTo>
                  <a:lnTo>
                    <a:pt x="59" y="92"/>
                  </a:lnTo>
                  <a:lnTo>
                    <a:pt x="52" y="99"/>
                  </a:lnTo>
                  <a:lnTo>
                    <a:pt x="33" y="112"/>
                  </a:lnTo>
                  <a:lnTo>
                    <a:pt x="26" y="118"/>
                  </a:lnTo>
                  <a:lnTo>
                    <a:pt x="20" y="125"/>
                  </a:lnTo>
                  <a:lnTo>
                    <a:pt x="13" y="138"/>
                  </a:lnTo>
                  <a:lnTo>
                    <a:pt x="6" y="145"/>
                  </a:lnTo>
                  <a:lnTo>
                    <a:pt x="6" y="151"/>
                  </a:lnTo>
                  <a:lnTo>
                    <a:pt x="0" y="164"/>
                  </a:lnTo>
                  <a:lnTo>
                    <a:pt x="0" y="1779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-966" y="3002"/>
              <a:ext cx="224" cy="315"/>
            </a:xfrm>
            <a:custGeom>
              <a:avLst/>
              <a:gdLst/>
              <a:ahLst/>
              <a:cxnLst>
                <a:cxn ang="0">
                  <a:pos x="85" y="223"/>
                </a:cxn>
                <a:cxn ang="0">
                  <a:pos x="72" y="217"/>
                </a:cxn>
                <a:cxn ang="0">
                  <a:pos x="59" y="210"/>
                </a:cxn>
                <a:cxn ang="0">
                  <a:pos x="39" y="191"/>
                </a:cxn>
                <a:cxn ang="0">
                  <a:pos x="7" y="158"/>
                </a:cxn>
                <a:cxn ang="0">
                  <a:pos x="26" y="164"/>
                </a:cxn>
                <a:cxn ang="0">
                  <a:pos x="39" y="164"/>
                </a:cxn>
                <a:cxn ang="0">
                  <a:pos x="46" y="164"/>
                </a:cxn>
                <a:cxn ang="0">
                  <a:pos x="46" y="151"/>
                </a:cxn>
                <a:cxn ang="0">
                  <a:pos x="39" y="145"/>
                </a:cxn>
                <a:cxn ang="0">
                  <a:pos x="33" y="131"/>
                </a:cxn>
                <a:cxn ang="0">
                  <a:pos x="26" y="125"/>
                </a:cxn>
                <a:cxn ang="0">
                  <a:pos x="7" y="112"/>
                </a:cxn>
                <a:cxn ang="0">
                  <a:pos x="7" y="105"/>
                </a:cxn>
                <a:cxn ang="0">
                  <a:pos x="20" y="99"/>
                </a:cxn>
                <a:cxn ang="0">
                  <a:pos x="26" y="92"/>
                </a:cxn>
                <a:cxn ang="0">
                  <a:pos x="26" y="79"/>
                </a:cxn>
                <a:cxn ang="0">
                  <a:pos x="20" y="66"/>
                </a:cxn>
                <a:cxn ang="0">
                  <a:pos x="20" y="59"/>
                </a:cxn>
                <a:cxn ang="0">
                  <a:pos x="33" y="59"/>
                </a:cxn>
                <a:cxn ang="0">
                  <a:pos x="39" y="59"/>
                </a:cxn>
                <a:cxn ang="0">
                  <a:pos x="46" y="46"/>
                </a:cxn>
                <a:cxn ang="0">
                  <a:pos x="46" y="40"/>
                </a:cxn>
                <a:cxn ang="0">
                  <a:pos x="46" y="13"/>
                </a:cxn>
                <a:cxn ang="0">
                  <a:pos x="53" y="13"/>
                </a:cxn>
                <a:cxn ang="0">
                  <a:pos x="66" y="33"/>
                </a:cxn>
                <a:cxn ang="0">
                  <a:pos x="85" y="66"/>
                </a:cxn>
                <a:cxn ang="0">
                  <a:pos x="99" y="79"/>
                </a:cxn>
                <a:cxn ang="0">
                  <a:pos x="105" y="79"/>
                </a:cxn>
                <a:cxn ang="0">
                  <a:pos x="112" y="79"/>
                </a:cxn>
                <a:cxn ang="0">
                  <a:pos x="118" y="92"/>
                </a:cxn>
                <a:cxn ang="0">
                  <a:pos x="125" y="112"/>
                </a:cxn>
                <a:cxn ang="0">
                  <a:pos x="131" y="131"/>
                </a:cxn>
                <a:cxn ang="0">
                  <a:pos x="144" y="138"/>
                </a:cxn>
                <a:cxn ang="0">
                  <a:pos x="151" y="138"/>
                </a:cxn>
                <a:cxn ang="0">
                  <a:pos x="164" y="131"/>
                </a:cxn>
                <a:cxn ang="0">
                  <a:pos x="164" y="158"/>
                </a:cxn>
                <a:cxn ang="0">
                  <a:pos x="151" y="184"/>
                </a:cxn>
                <a:cxn ang="0">
                  <a:pos x="144" y="204"/>
                </a:cxn>
                <a:cxn ang="0">
                  <a:pos x="131" y="217"/>
                </a:cxn>
                <a:cxn ang="0">
                  <a:pos x="118" y="230"/>
                </a:cxn>
                <a:cxn ang="0">
                  <a:pos x="105" y="230"/>
                </a:cxn>
                <a:cxn ang="0">
                  <a:pos x="99" y="184"/>
                </a:cxn>
                <a:cxn ang="0">
                  <a:pos x="92" y="145"/>
                </a:cxn>
                <a:cxn ang="0">
                  <a:pos x="79" y="105"/>
                </a:cxn>
                <a:cxn ang="0">
                  <a:pos x="59" y="59"/>
                </a:cxn>
                <a:cxn ang="0">
                  <a:pos x="79" y="125"/>
                </a:cxn>
                <a:cxn ang="0">
                  <a:pos x="85" y="151"/>
                </a:cxn>
                <a:cxn ang="0">
                  <a:pos x="92" y="177"/>
                </a:cxn>
                <a:cxn ang="0">
                  <a:pos x="92" y="223"/>
                </a:cxn>
              </a:cxnLst>
              <a:rect l="0" t="0" r="r" b="b"/>
              <a:pathLst>
                <a:path w="164" h="230">
                  <a:moveTo>
                    <a:pt x="92" y="223"/>
                  </a:moveTo>
                  <a:lnTo>
                    <a:pt x="92" y="223"/>
                  </a:lnTo>
                  <a:lnTo>
                    <a:pt x="85" y="223"/>
                  </a:lnTo>
                  <a:lnTo>
                    <a:pt x="85" y="223"/>
                  </a:lnTo>
                  <a:lnTo>
                    <a:pt x="79" y="223"/>
                  </a:lnTo>
                  <a:lnTo>
                    <a:pt x="72" y="217"/>
                  </a:lnTo>
                  <a:lnTo>
                    <a:pt x="66" y="217"/>
                  </a:lnTo>
                  <a:lnTo>
                    <a:pt x="59" y="210"/>
                  </a:lnTo>
                  <a:lnTo>
                    <a:pt x="59" y="210"/>
                  </a:lnTo>
                  <a:lnTo>
                    <a:pt x="46" y="204"/>
                  </a:lnTo>
                  <a:lnTo>
                    <a:pt x="39" y="197"/>
                  </a:lnTo>
                  <a:lnTo>
                    <a:pt x="39" y="191"/>
                  </a:lnTo>
                  <a:lnTo>
                    <a:pt x="26" y="177"/>
                  </a:lnTo>
                  <a:lnTo>
                    <a:pt x="20" y="171"/>
                  </a:lnTo>
                  <a:lnTo>
                    <a:pt x="7" y="158"/>
                  </a:lnTo>
                  <a:lnTo>
                    <a:pt x="20" y="164"/>
                  </a:lnTo>
                  <a:lnTo>
                    <a:pt x="20" y="164"/>
                  </a:lnTo>
                  <a:lnTo>
                    <a:pt x="26" y="164"/>
                  </a:lnTo>
                  <a:lnTo>
                    <a:pt x="33" y="164"/>
                  </a:lnTo>
                  <a:lnTo>
                    <a:pt x="33" y="164"/>
                  </a:lnTo>
                  <a:lnTo>
                    <a:pt x="39" y="164"/>
                  </a:lnTo>
                  <a:lnTo>
                    <a:pt x="39" y="164"/>
                  </a:lnTo>
                  <a:lnTo>
                    <a:pt x="39" y="164"/>
                  </a:lnTo>
                  <a:lnTo>
                    <a:pt x="46" y="164"/>
                  </a:lnTo>
                  <a:lnTo>
                    <a:pt x="46" y="158"/>
                  </a:lnTo>
                  <a:lnTo>
                    <a:pt x="46" y="158"/>
                  </a:lnTo>
                  <a:lnTo>
                    <a:pt x="46" y="151"/>
                  </a:lnTo>
                  <a:lnTo>
                    <a:pt x="46" y="151"/>
                  </a:lnTo>
                  <a:lnTo>
                    <a:pt x="39" y="145"/>
                  </a:lnTo>
                  <a:lnTo>
                    <a:pt x="39" y="145"/>
                  </a:lnTo>
                  <a:lnTo>
                    <a:pt x="39" y="138"/>
                  </a:lnTo>
                  <a:lnTo>
                    <a:pt x="33" y="138"/>
                  </a:lnTo>
                  <a:lnTo>
                    <a:pt x="33" y="131"/>
                  </a:lnTo>
                  <a:lnTo>
                    <a:pt x="33" y="131"/>
                  </a:lnTo>
                  <a:lnTo>
                    <a:pt x="26" y="125"/>
                  </a:lnTo>
                  <a:lnTo>
                    <a:pt x="26" y="125"/>
                  </a:lnTo>
                  <a:lnTo>
                    <a:pt x="20" y="118"/>
                  </a:lnTo>
                  <a:lnTo>
                    <a:pt x="7" y="112"/>
                  </a:lnTo>
                  <a:lnTo>
                    <a:pt x="7" y="112"/>
                  </a:lnTo>
                  <a:lnTo>
                    <a:pt x="0" y="105"/>
                  </a:lnTo>
                  <a:lnTo>
                    <a:pt x="7" y="105"/>
                  </a:lnTo>
                  <a:lnTo>
                    <a:pt x="7" y="105"/>
                  </a:lnTo>
                  <a:lnTo>
                    <a:pt x="13" y="105"/>
                  </a:lnTo>
                  <a:lnTo>
                    <a:pt x="13" y="105"/>
                  </a:lnTo>
                  <a:lnTo>
                    <a:pt x="20" y="99"/>
                  </a:lnTo>
                  <a:lnTo>
                    <a:pt x="20" y="99"/>
                  </a:lnTo>
                  <a:lnTo>
                    <a:pt x="20" y="99"/>
                  </a:lnTo>
                  <a:lnTo>
                    <a:pt x="26" y="92"/>
                  </a:lnTo>
                  <a:lnTo>
                    <a:pt x="26" y="92"/>
                  </a:lnTo>
                  <a:lnTo>
                    <a:pt x="26" y="85"/>
                  </a:lnTo>
                  <a:lnTo>
                    <a:pt x="26" y="79"/>
                  </a:lnTo>
                  <a:lnTo>
                    <a:pt x="20" y="79"/>
                  </a:lnTo>
                  <a:lnTo>
                    <a:pt x="20" y="72"/>
                  </a:lnTo>
                  <a:lnTo>
                    <a:pt x="20" y="66"/>
                  </a:lnTo>
                  <a:lnTo>
                    <a:pt x="13" y="59"/>
                  </a:lnTo>
                  <a:lnTo>
                    <a:pt x="13" y="59"/>
                  </a:lnTo>
                  <a:lnTo>
                    <a:pt x="20" y="59"/>
                  </a:lnTo>
                  <a:lnTo>
                    <a:pt x="26" y="59"/>
                  </a:lnTo>
                  <a:lnTo>
                    <a:pt x="33" y="59"/>
                  </a:lnTo>
                  <a:lnTo>
                    <a:pt x="33" y="59"/>
                  </a:lnTo>
                  <a:lnTo>
                    <a:pt x="33" y="59"/>
                  </a:lnTo>
                  <a:lnTo>
                    <a:pt x="39" y="59"/>
                  </a:lnTo>
                  <a:lnTo>
                    <a:pt x="39" y="59"/>
                  </a:lnTo>
                  <a:lnTo>
                    <a:pt x="46" y="53"/>
                  </a:lnTo>
                  <a:lnTo>
                    <a:pt x="46" y="53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6" y="33"/>
                  </a:lnTo>
                  <a:lnTo>
                    <a:pt x="46" y="26"/>
                  </a:lnTo>
                  <a:lnTo>
                    <a:pt x="46" y="13"/>
                  </a:lnTo>
                  <a:lnTo>
                    <a:pt x="46" y="7"/>
                  </a:lnTo>
                  <a:lnTo>
                    <a:pt x="46" y="0"/>
                  </a:lnTo>
                  <a:lnTo>
                    <a:pt x="53" y="13"/>
                  </a:lnTo>
                  <a:lnTo>
                    <a:pt x="53" y="20"/>
                  </a:lnTo>
                  <a:lnTo>
                    <a:pt x="59" y="26"/>
                  </a:lnTo>
                  <a:lnTo>
                    <a:pt x="66" y="33"/>
                  </a:lnTo>
                  <a:lnTo>
                    <a:pt x="72" y="40"/>
                  </a:lnTo>
                  <a:lnTo>
                    <a:pt x="79" y="53"/>
                  </a:lnTo>
                  <a:lnTo>
                    <a:pt x="85" y="66"/>
                  </a:lnTo>
                  <a:lnTo>
                    <a:pt x="92" y="66"/>
                  </a:lnTo>
                  <a:lnTo>
                    <a:pt x="92" y="72"/>
                  </a:lnTo>
                  <a:lnTo>
                    <a:pt x="99" y="79"/>
                  </a:lnTo>
                  <a:lnTo>
                    <a:pt x="99" y="79"/>
                  </a:lnTo>
                  <a:lnTo>
                    <a:pt x="105" y="79"/>
                  </a:lnTo>
                  <a:lnTo>
                    <a:pt x="105" y="79"/>
                  </a:lnTo>
                  <a:lnTo>
                    <a:pt x="112" y="79"/>
                  </a:lnTo>
                  <a:lnTo>
                    <a:pt x="112" y="79"/>
                  </a:lnTo>
                  <a:lnTo>
                    <a:pt x="112" y="79"/>
                  </a:lnTo>
                  <a:lnTo>
                    <a:pt x="118" y="79"/>
                  </a:lnTo>
                  <a:lnTo>
                    <a:pt x="118" y="72"/>
                  </a:lnTo>
                  <a:lnTo>
                    <a:pt x="118" y="92"/>
                  </a:lnTo>
                  <a:lnTo>
                    <a:pt x="118" y="99"/>
                  </a:lnTo>
                  <a:lnTo>
                    <a:pt x="125" y="105"/>
                  </a:lnTo>
                  <a:lnTo>
                    <a:pt x="125" y="112"/>
                  </a:lnTo>
                  <a:lnTo>
                    <a:pt x="125" y="118"/>
                  </a:lnTo>
                  <a:lnTo>
                    <a:pt x="131" y="125"/>
                  </a:lnTo>
                  <a:lnTo>
                    <a:pt x="131" y="131"/>
                  </a:lnTo>
                  <a:lnTo>
                    <a:pt x="138" y="131"/>
                  </a:lnTo>
                  <a:lnTo>
                    <a:pt x="138" y="138"/>
                  </a:lnTo>
                  <a:lnTo>
                    <a:pt x="144" y="138"/>
                  </a:lnTo>
                  <a:lnTo>
                    <a:pt x="144" y="138"/>
                  </a:lnTo>
                  <a:lnTo>
                    <a:pt x="151" y="138"/>
                  </a:lnTo>
                  <a:lnTo>
                    <a:pt x="151" y="138"/>
                  </a:lnTo>
                  <a:lnTo>
                    <a:pt x="158" y="138"/>
                  </a:lnTo>
                  <a:lnTo>
                    <a:pt x="158" y="138"/>
                  </a:lnTo>
                  <a:lnTo>
                    <a:pt x="164" y="131"/>
                  </a:lnTo>
                  <a:lnTo>
                    <a:pt x="164" y="131"/>
                  </a:lnTo>
                  <a:lnTo>
                    <a:pt x="164" y="145"/>
                  </a:lnTo>
                  <a:lnTo>
                    <a:pt x="164" y="158"/>
                  </a:lnTo>
                  <a:lnTo>
                    <a:pt x="158" y="171"/>
                  </a:lnTo>
                  <a:lnTo>
                    <a:pt x="158" y="177"/>
                  </a:lnTo>
                  <a:lnTo>
                    <a:pt x="151" y="184"/>
                  </a:lnTo>
                  <a:lnTo>
                    <a:pt x="151" y="191"/>
                  </a:lnTo>
                  <a:lnTo>
                    <a:pt x="144" y="197"/>
                  </a:lnTo>
                  <a:lnTo>
                    <a:pt x="144" y="204"/>
                  </a:lnTo>
                  <a:lnTo>
                    <a:pt x="138" y="210"/>
                  </a:lnTo>
                  <a:lnTo>
                    <a:pt x="138" y="210"/>
                  </a:lnTo>
                  <a:lnTo>
                    <a:pt x="131" y="217"/>
                  </a:lnTo>
                  <a:lnTo>
                    <a:pt x="125" y="223"/>
                  </a:lnTo>
                  <a:lnTo>
                    <a:pt x="118" y="223"/>
                  </a:lnTo>
                  <a:lnTo>
                    <a:pt x="118" y="230"/>
                  </a:lnTo>
                  <a:lnTo>
                    <a:pt x="112" y="230"/>
                  </a:lnTo>
                  <a:lnTo>
                    <a:pt x="112" y="230"/>
                  </a:lnTo>
                  <a:lnTo>
                    <a:pt x="105" y="230"/>
                  </a:lnTo>
                  <a:lnTo>
                    <a:pt x="105" y="230"/>
                  </a:lnTo>
                  <a:lnTo>
                    <a:pt x="105" y="210"/>
                  </a:lnTo>
                  <a:lnTo>
                    <a:pt x="99" y="184"/>
                  </a:lnTo>
                  <a:lnTo>
                    <a:pt x="99" y="171"/>
                  </a:lnTo>
                  <a:lnTo>
                    <a:pt x="99" y="158"/>
                  </a:lnTo>
                  <a:lnTo>
                    <a:pt x="92" y="145"/>
                  </a:lnTo>
                  <a:lnTo>
                    <a:pt x="92" y="131"/>
                  </a:lnTo>
                  <a:lnTo>
                    <a:pt x="85" y="118"/>
                  </a:lnTo>
                  <a:lnTo>
                    <a:pt x="79" y="105"/>
                  </a:lnTo>
                  <a:lnTo>
                    <a:pt x="72" y="79"/>
                  </a:lnTo>
                  <a:lnTo>
                    <a:pt x="66" y="66"/>
                  </a:lnTo>
                  <a:lnTo>
                    <a:pt x="59" y="59"/>
                  </a:lnTo>
                  <a:lnTo>
                    <a:pt x="72" y="92"/>
                  </a:lnTo>
                  <a:lnTo>
                    <a:pt x="79" y="105"/>
                  </a:lnTo>
                  <a:lnTo>
                    <a:pt x="79" y="125"/>
                  </a:lnTo>
                  <a:lnTo>
                    <a:pt x="85" y="138"/>
                  </a:lnTo>
                  <a:lnTo>
                    <a:pt x="85" y="145"/>
                  </a:lnTo>
                  <a:lnTo>
                    <a:pt x="85" y="151"/>
                  </a:lnTo>
                  <a:lnTo>
                    <a:pt x="85" y="158"/>
                  </a:lnTo>
                  <a:lnTo>
                    <a:pt x="92" y="171"/>
                  </a:lnTo>
                  <a:lnTo>
                    <a:pt x="92" y="177"/>
                  </a:lnTo>
                  <a:lnTo>
                    <a:pt x="92" y="191"/>
                  </a:lnTo>
                  <a:lnTo>
                    <a:pt x="92" y="210"/>
                  </a:lnTo>
                  <a:lnTo>
                    <a:pt x="92" y="223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-760" y="3587"/>
              <a:ext cx="252" cy="333"/>
            </a:xfrm>
            <a:custGeom>
              <a:avLst/>
              <a:gdLst/>
              <a:ahLst/>
              <a:cxnLst>
                <a:cxn ang="0">
                  <a:pos x="105" y="6"/>
                </a:cxn>
                <a:cxn ang="0">
                  <a:pos x="85" y="6"/>
                </a:cxn>
                <a:cxn ang="0">
                  <a:pos x="59" y="13"/>
                </a:cxn>
                <a:cxn ang="0">
                  <a:pos x="39" y="26"/>
                </a:cxn>
                <a:cxn ang="0">
                  <a:pos x="33" y="39"/>
                </a:cxn>
                <a:cxn ang="0">
                  <a:pos x="46" y="46"/>
                </a:cxn>
                <a:cxn ang="0">
                  <a:pos x="53" y="52"/>
                </a:cxn>
                <a:cxn ang="0">
                  <a:pos x="53" y="65"/>
                </a:cxn>
                <a:cxn ang="0">
                  <a:pos x="46" y="79"/>
                </a:cxn>
                <a:cxn ang="0">
                  <a:pos x="39" y="85"/>
                </a:cxn>
                <a:cxn ang="0">
                  <a:pos x="20" y="98"/>
                </a:cxn>
                <a:cxn ang="0">
                  <a:pos x="7" y="105"/>
                </a:cxn>
                <a:cxn ang="0">
                  <a:pos x="13" y="111"/>
                </a:cxn>
                <a:cxn ang="0">
                  <a:pos x="20" y="125"/>
                </a:cxn>
                <a:cxn ang="0">
                  <a:pos x="20" y="131"/>
                </a:cxn>
                <a:cxn ang="0">
                  <a:pos x="20" y="138"/>
                </a:cxn>
                <a:cxn ang="0">
                  <a:pos x="13" y="151"/>
                </a:cxn>
                <a:cxn ang="0">
                  <a:pos x="7" y="164"/>
                </a:cxn>
                <a:cxn ang="0">
                  <a:pos x="26" y="164"/>
                </a:cxn>
                <a:cxn ang="0">
                  <a:pos x="33" y="171"/>
                </a:cxn>
                <a:cxn ang="0">
                  <a:pos x="39" y="184"/>
                </a:cxn>
                <a:cxn ang="0">
                  <a:pos x="39" y="197"/>
                </a:cxn>
                <a:cxn ang="0">
                  <a:pos x="39" y="216"/>
                </a:cxn>
                <a:cxn ang="0">
                  <a:pos x="33" y="236"/>
                </a:cxn>
                <a:cxn ang="0">
                  <a:pos x="39" y="236"/>
                </a:cxn>
                <a:cxn ang="0">
                  <a:pos x="59" y="223"/>
                </a:cxn>
                <a:cxn ang="0">
                  <a:pos x="79" y="197"/>
                </a:cxn>
                <a:cxn ang="0">
                  <a:pos x="99" y="184"/>
                </a:cxn>
                <a:cxn ang="0">
                  <a:pos x="105" y="177"/>
                </a:cxn>
                <a:cxn ang="0">
                  <a:pos x="118" y="184"/>
                </a:cxn>
                <a:cxn ang="0">
                  <a:pos x="125" y="190"/>
                </a:cxn>
                <a:cxn ang="0">
                  <a:pos x="131" y="164"/>
                </a:cxn>
                <a:cxn ang="0">
                  <a:pos x="131" y="151"/>
                </a:cxn>
                <a:cxn ang="0">
                  <a:pos x="138" y="138"/>
                </a:cxn>
                <a:cxn ang="0">
                  <a:pos x="151" y="131"/>
                </a:cxn>
                <a:cxn ang="0">
                  <a:pos x="164" y="125"/>
                </a:cxn>
                <a:cxn ang="0">
                  <a:pos x="171" y="131"/>
                </a:cxn>
                <a:cxn ang="0">
                  <a:pos x="184" y="118"/>
                </a:cxn>
                <a:cxn ang="0">
                  <a:pos x="177" y="92"/>
                </a:cxn>
                <a:cxn ang="0">
                  <a:pos x="171" y="65"/>
                </a:cxn>
                <a:cxn ang="0">
                  <a:pos x="158" y="39"/>
                </a:cxn>
                <a:cxn ang="0">
                  <a:pos x="144" y="20"/>
                </a:cxn>
                <a:cxn ang="0">
                  <a:pos x="138" y="6"/>
                </a:cxn>
                <a:cxn ang="0">
                  <a:pos x="125" y="0"/>
                </a:cxn>
                <a:cxn ang="0">
                  <a:pos x="112" y="65"/>
                </a:cxn>
                <a:cxn ang="0">
                  <a:pos x="105" y="98"/>
                </a:cxn>
                <a:cxn ang="0">
                  <a:pos x="92" y="125"/>
                </a:cxn>
                <a:cxn ang="0">
                  <a:pos x="72" y="164"/>
                </a:cxn>
                <a:cxn ang="0">
                  <a:pos x="66" y="171"/>
                </a:cxn>
                <a:cxn ang="0">
                  <a:pos x="92" y="98"/>
                </a:cxn>
                <a:cxn ang="0">
                  <a:pos x="99" y="65"/>
                </a:cxn>
                <a:cxn ang="0">
                  <a:pos x="112" y="13"/>
                </a:cxn>
              </a:cxnLst>
              <a:rect l="0" t="0" r="r" b="b"/>
              <a:pathLst>
                <a:path w="184" h="243">
                  <a:moveTo>
                    <a:pt x="112" y="13"/>
                  </a:moveTo>
                  <a:lnTo>
                    <a:pt x="112" y="13"/>
                  </a:lnTo>
                  <a:lnTo>
                    <a:pt x="105" y="6"/>
                  </a:lnTo>
                  <a:lnTo>
                    <a:pt x="99" y="6"/>
                  </a:lnTo>
                  <a:lnTo>
                    <a:pt x="92" y="6"/>
                  </a:lnTo>
                  <a:lnTo>
                    <a:pt x="85" y="6"/>
                  </a:lnTo>
                  <a:lnTo>
                    <a:pt x="79" y="13"/>
                  </a:lnTo>
                  <a:lnTo>
                    <a:pt x="72" y="13"/>
                  </a:lnTo>
                  <a:lnTo>
                    <a:pt x="59" y="13"/>
                  </a:lnTo>
                  <a:lnTo>
                    <a:pt x="53" y="20"/>
                  </a:lnTo>
                  <a:lnTo>
                    <a:pt x="46" y="20"/>
                  </a:lnTo>
                  <a:lnTo>
                    <a:pt x="39" y="26"/>
                  </a:lnTo>
                  <a:lnTo>
                    <a:pt x="13" y="39"/>
                  </a:lnTo>
                  <a:lnTo>
                    <a:pt x="20" y="39"/>
                  </a:lnTo>
                  <a:lnTo>
                    <a:pt x="33" y="39"/>
                  </a:lnTo>
                  <a:lnTo>
                    <a:pt x="39" y="46"/>
                  </a:lnTo>
                  <a:lnTo>
                    <a:pt x="39" y="46"/>
                  </a:lnTo>
                  <a:lnTo>
                    <a:pt x="46" y="46"/>
                  </a:lnTo>
                  <a:lnTo>
                    <a:pt x="46" y="52"/>
                  </a:lnTo>
                  <a:lnTo>
                    <a:pt x="53" y="52"/>
                  </a:lnTo>
                  <a:lnTo>
                    <a:pt x="53" y="52"/>
                  </a:lnTo>
                  <a:lnTo>
                    <a:pt x="53" y="59"/>
                  </a:lnTo>
                  <a:lnTo>
                    <a:pt x="53" y="59"/>
                  </a:lnTo>
                  <a:lnTo>
                    <a:pt x="53" y="65"/>
                  </a:lnTo>
                  <a:lnTo>
                    <a:pt x="53" y="72"/>
                  </a:lnTo>
                  <a:lnTo>
                    <a:pt x="46" y="72"/>
                  </a:lnTo>
                  <a:lnTo>
                    <a:pt x="46" y="79"/>
                  </a:lnTo>
                  <a:lnTo>
                    <a:pt x="46" y="79"/>
                  </a:lnTo>
                  <a:lnTo>
                    <a:pt x="39" y="85"/>
                  </a:lnTo>
                  <a:lnTo>
                    <a:pt x="39" y="85"/>
                  </a:lnTo>
                  <a:lnTo>
                    <a:pt x="33" y="92"/>
                  </a:lnTo>
                  <a:lnTo>
                    <a:pt x="26" y="92"/>
                  </a:lnTo>
                  <a:lnTo>
                    <a:pt x="20" y="98"/>
                  </a:lnTo>
                  <a:lnTo>
                    <a:pt x="7" y="98"/>
                  </a:lnTo>
                  <a:lnTo>
                    <a:pt x="0" y="105"/>
                  </a:lnTo>
                  <a:lnTo>
                    <a:pt x="7" y="105"/>
                  </a:lnTo>
                  <a:lnTo>
                    <a:pt x="7" y="105"/>
                  </a:lnTo>
                  <a:lnTo>
                    <a:pt x="13" y="111"/>
                  </a:lnTo>
                  <a:lnTo>
                    <a:pt x="13" y="111"/>
                  </a:lnTo>
                  <a:lnTo>
                    <a:pt x="20" y="118"/>
                  </a:lnTo>
                  <a:lnTo>
                    <a:pt x="20" y="118"/>
                  </a:lnTo>
                  <a:lnTo>
                    <a:pt x="20" y="125"/>
                  </a:lnTo>
                  <a:lnTo>
                    <a:pt x="20" y="125"/>
                  </a:lnTo>
                  <a:lnTo>
                    <a:pt x="20" y="131"/>
                  </a:lnTo>
                  <a:lnTo>
                    <a:pt x="20" y="131"/>
                  </a:lnTo>
                  <a:lnTo>
                    <a:pt x="20" y="138"/>
                  </a:lnTo>
                  <a:lnTo>
                    <a:pt x="20" y="138"/>
                  </a:lnTo>
                  <a:lnTo>
                    <a:pt x="20" y="138"/>
                  </a:lnTo>
                  <a:lnTo>
                    <a:pt x="20" y="144"/>
                  </a:lnTo>
                  <a:lnTo>
                    <a:pt x="20" y="151"/>
                  </a:lnTo>
                  <a:lnTo>
                    <a:pt x="13" y="151"/>
                  </a:lnTo>
                  <a:lnTo>
                    <a:pt x="13" y="157"/>
                  </a:lnTo>
                  <a:lnTo>
                    <a:pt x="7" y="157"/>
                  </a:lnTo>
                  <a:lnTo>
                    <a:pt x="7" y="164"/>
                  </a:lnTo>
                  <a:lnTo>
                    <a:pt x="13" y="164"/>
                  </a:lnTo>
                  <a:lnTo>
                    <a:pt x="20" y="164"/>
                  </a:lnTo>
                  <a:lnTo>
                    <a:pt x="26" y="164"/>
                  </a:lnTo>
                  <a:lnTo>
                    <a:pt x="26" y="171"/>
                  </a:lnTo>
                  <a:lnTo>
                    <a:pt x="26" y="171"/>
                  </a:lnTo>
                  <a:lnTo>
                    <a:pt x="33" y="171"/>
                  </a:lnTo>
                  <a:lnTo>
                    <a:pt x="33" y="177"/>
                  </a:lnTo>
                  <a:lnTo>
                    <a:pt x="39" y="177"/>
                  </a:lnTo>
                  <a:lnTo>
                    <a:pt x="39" y="184"/>
                  </a:lnTo>
                  <a:lnTo>
                    <a:pt x="39" y="190"/>
                  </a:lnTo>
                  <a:lnTo>
                    <a:pt x="39" y="197"/>
                  </a:lnTo>
                  <a:lnTo>
                    <a:pt x="39" y="197"/>
                  </a:lnTo>
                  <a:lnTo>
                    <a:pt x="46" y="203"/>
                  </a:lnTo>
                  <a:lnTo>
                    <a:pt x="39" y="210"/>
                  </a:lnTo>
                  <a:lnTo>
                    <a:pt x="39" y="216"/>
                  </a:lnTo>
                  <a:lnTo>
                    <a:pt x="39" y="223"/>
                  </a:lnTo>
                  <a:lnTo>
                    <a:pt x="39" y="230"/>
                  </a:lnTo>
                  <a:lnTo>
                    <a:pt x="33" y="236"/>
                  </a:lnTo>
                  <a:lnTo>
                    <a:pt x="33" y="243"/>
                  </a:lnTo>
                  <a:lnTo>
                    <a:pt x="39" y="243"/>
                  </a:lnTo>
                  <a:lnTo>
                    <a:pt x="39" y="236"/>
                  </a:lnTo>
                  <a:lnTo>
                    <a:pt x="46" y="230"/>
                  </a:lnTo>
                  <a:lnTo>
                    <a:pt x="53" y="223"/>
                  </a:lnTo>
                  <a:lnTo>
                    <a:pt x="59" y="223"/>
                  </a:lnTo>
                  <a:lnTo>
                    <a:pt x="66" y="210"/>
                  </a:lnTo>
                  <a:lnTo>
                    <a:pt x="79" y="197"/>
                  </a:lnTo>
                  <a:lnTo>
                    <a:pt x="79" y="197"/>
                  </a:lnTo>
                  <a:lnTo>
                    <a:pt x="85" y="190"/>
                  </a:lnTo>
                  <a:lnTo>
                    <a:pt x="92" y="184"/>
                  </a:lnTo>
                  <a:lnTo>
                    <a:pt x="99" y="184"/>
                  </a:lnTo>
                  <a:lnTo>
                    <a:pt x="99" y="177"/>
                  </a:lnTo>
                  <a:lnTo>
                    <a:pt x="105" y="177"/>
                  </a:lnTo>
                  <a:lnTo>
                    <a:pt x="105" y="177"/>
                  </a:lnTo>
                  <a:lnTo>
                    <a:pt x="112" y="177"/>
                  </a:lnTo>
                  <a:lnTo>
                    <a:pt x="112" y="177"/>
                  </a:lnTo>
                  <a:lnTo>
                    <a:pt x="118" y="184"/>
                  </a:lnTo>
                  <a:lnTo>
                    <a:pt x="118" y="184"/>
                  </a:lnTo>
                  <a:lnTo>
                    <a:pt x="125" y="184"/>
                  </a:lnTo>
                  <a:lnTo>
                    <a:pt x="125" y="190"/>
                  </a:lnTo>
                  <a:lnTo>
                    <a:pt x="125" y="184"/>
                  </a:lnTo>
                  <a:lnTo>
                    <a:pt x="125" y="171"/>
                  </a:lnTo>
                  <a:lnTo>
                    <a:pt x="131" y="164"/>
                  </a:lnTo>
                  <a:lnTo>
                    <a:pt x="131" y="157"/>
                  </a:lnTo>
                  <a:lnTo>
                    <a:pt x="131" y="151"/>
                  </a:lnTo>
                  <a:lnTo>
                    <a:pt x="131" y="151"/>
                  </a:lnTo>
                  <a:lnTo>
                    <a:pt x="138" y="144"/>
                  </a:lnTo>
                  <a:lnTo>
                    <a:pt x="138" y="138"/>
                  </a:lnTo>
                  <a:lnTo>
                    <a:pt x="138" y="138"/>
                  </a:lnTo>
                  <a:lnTo>
                    <a:pt x="144" y="131"/>
                  </a:lnTo>
                  <a:lnTo>
                    <a:pt x="144" y="131"/>
                  </a:lnTo>
                  <a:lnTo>
                    <a:pt x="151" y="131"/>
                  </a:lnTo>
                  <a:lnTo>
                    <a:pt x="151" y="125"/>
                  </a:lnTo>
                  <a:lnTo>
                    <a:pt x="158" y="125"/>
                  </a:lnTo>
                  <a:lnTo>
                    <a:pt x="164" y="125"/>
                  </a:lnTo>
                  <a:lnTo>
                    <a:pt x="164" y="131"/>
                  </a:lnTo>
                  <a:lnTo>
                    <a:pt x="171" y="131"/>
                  </a:lnTo>
                  <a:lnTo>
                    <a:pt x="171" y="131"/>
                  </a:lnTo>
                  <a:lnTo>
                    <a:pt x="184" y="138"/>
                  </a:lnTo>
                  <a:lnTo>
                    <a:pt x="184" y="125"/>
                  </a:lnTo>
                  <a:lnTo>
                    <a:pt x="184" y="118"/>
                  </a:lnTo>
                  <a:lnTo>
                    <a:pt x="177" y="105"/>
                  </a:lnTo>
                  <a:lnTo>
                    <a:pt x="177" y="98"/>
                  </a:lnTo>
                  <a:lnTo>
                    <a:pt x="177" y="92"/>
                  </a:lnTo>
                  <a:lnTo>
                    <a:pt x="177" y="85"/>
                  </a:lnTo>
                  <a:lnTo>
                    <a:pt x="171" y="72"/>
                  </a:lnTo>
                  <a:lnTo>
                    <a:pt x="171" y="65"/>
                  </a:lnTo>
                  <a:lnTo>
                    <a:pt x="171" y="59"/>
                  </a:lnTo>
                  <a:lnTo>
                    <a:pt x="164" y="46"/>
                  </a:lnTo>
                  <a:lnTo>
                    <a:pt x="158" y="39"/>
                  </a:lnTo>
                  <a:lnTo>
                    <a:pt x="158" y="33"/>
                  </a:lnTo>
                  <a:lnTo>
                    <a:pt x="151" y="26"/>
                  </a:lnTo>
                  <a:lnTo>
                    <a:pt x="144" y="20"/>
                  </a:lnTo>
                  <a:lnTo>
                    <a:pt x="144" y="13"/>
                  </a:lnTo>
                  <a:lnTo>
                    <a:pt x="138" y="6"/>
                  </a:lnTo>
                  <a:lnTo>
                    <a:pt x="138" y="6"/>
                  </a:lnTo>
                  <a:lnTo>
                    <a:pt x="131" y="0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18" y="26"/>
                  </a:lnTo>
                  <a:lnTo>
                    <a:pt x="118" y="52"/>
                  </a:lnTo>
                  <a:lnTo>
                    <a:pt x="112" y="65"/>
                  </a:lnTo>
                  <a:lnTo>
                    <a:pt x="105" y="79"/>
                  </a:lnTo>
                  <a:lnTo>
                    <a:pt x="105" y="92"/>
                  </a:lnTo>
                  <a:lnTo>
                    <a:pt x="105" y="98"/>
                  </a:lnTo>
                  <a:lnTo>
                    <a:pt x="99" y="105"/>
                  </a:lnTo>
                  <a:lnTo>
                    <a:pt x="99" y="105"/>
                  </a:lnTo>
                  <a:lnTo>
                    <a:pt x="92" y="125"/>
                  </a:lnTo>
                  <a:lnTo>
                    <a:pt x="85" y="138"/>
                  </a:lnTo>
                  <a:lnTo>
                    <a:pt x="79" y="151"/>
                  </a:lnTo>
                  <a:lnTo>
                    <a:pt x="72" y="164"/>
                  </a:lnTo>
                  <a:lnTo>
                    <a:pt x="66" y="177"/>
                  </a:lnTo>
                  <a:lnTo>
                    <a:pt x="59" y="184"/>
                  </a:lnTo>
                  <a:lnTo>
                    <a:pt x="66" y="171"/>
                  </a:lnTo>
                  <a:lnTo>
                    <a:pt x="72" y="151"/>
                  </a:lnTo>
                  <a:lnTo>
                    <a:pt x="85" y="118"/>
                  </a:lnTo>
                  <a:lnTo>
                    <a:pt x="92" y="98"/>
                  </a:lnTo>
                  <a:lnTo>
                    <a:pt x="99" y="85"/>
                  </a:lnTo>
                  <a:lnTo>
                    <a:pt x="99" y="79"/>
                  </a:lnTo>
                  <a:lnTo>
                    <a:pt x="99" y="65"/>
                  </a:lnTo>
                  <a:lnTo>
                    <a:pt x="105" y="46"/>
                  </a:lnTo>
                  <a:lnTo>
                    <a:pt x="105" y="33"/>
                  </a:lnTo>
                  <a:lnTo>
                    <a:pt x="112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05" name="Oval 81"/>
            <p:cNvSpPr>
              <a:spLocks noChangeArrowheads="1"/>
            </p:cNvSpPr>
            <p:nvPr/>
          </p:nvSpPr>
          <p:spPr bwMode="auto">
            <a:xfrm>
              <a:off x="-850" y="3605"/>
              <a:ext cx="73" cy="71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06" name="Oval 82"/>
            <p:cNvSpPr>
              <a:spLocks noChangeArrowheads="1"/>
            </p:cNvSpPr>
            <p:nvPr/>
          </p:nvSpPr>
          <p:spPr bwMode="auto">
            <a:xfrm>
              <a:off x="-931" y="3380"/>
              <a:ext cx="73" cy="81"/>
            </a:xfrm>
            <a:prstGeom prst="ellipse">
              <a:avLst/>
            </a:pr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07" name="Oval 83"/>
            <p:cNvSpPr>
              <a:spLocks noChangeArrowheads="1"/>
            </p:cNvSpPr>
            <p:nvPr/>
          </p:nvSpPr>
          <p:spPr bwMode="auto">
            <a:xfrm>
              <a:off x="-805" y="3335"/>
              <a:ext cx="81" cy="81"/>
            </a:xfrm>
            <a:prstGeom prst="ellipse">
              <a:avLst/>
            </a:pr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-669" y="3181"/>
              <a:ext cx="197" cy="163"/>
            </a:xfrm>
            <a:custGeom>
              <a:avLst/>
              <a:gdLst/>
              <a:ahLst/>
              <a:cxnLst>
                <a:cxn ang="0">
                  <a:pos x="6" y="105"/>
                </a:cxn>
                <a:cxn ang="0">
                  <a:pos x="0" y="92"/>
                </a:cxn>
                <a:cxn ang="0">
                  <a:pos x="0" y="86"/>
                </a:cxn>
                <a:cxn ang="0">
                  <a:pos x="0" y="73"/>
                </a:cxn>
                <a:cxn ang="0">
                  <a:pos x="6" y="53"/>
                </a:cxn>
                <a:cxn ang="0">
                  <a:pos x="13" y="40"/>
                </a:cxn>
                <a:cxn ang="0">
                  <a:pos x="19" y="27"/>
                </a:cxn>
                <a:cxn ang="0">
                  <a:pos x="19" y="33"/>
                </a:cxn>
                <a:cxn ang="0">
                  <a:pos x="26" y="33"/>
                </a:cxn>
                <a:cxn ang="0">
                  <a:pos x="26" y="40"/>
                </a:cxn>
                <a:cxn ang="0">
                  <a:pos x="33" y="40"/>
                </a:cxn>
                <a:cxn ang="0">
                  <a:pos x="39" y="40"/>
                </a:cxn>
                <a:cxn ang="0">
                  <a:pos x="46" y="33"/>
                </a:cxn>
                <a:cxn ang="0">
                  <a:pos x="52" y="27"/>
                </a:cxn>
                <a:cxn ang="0">
                  <a:pos x="65" y="14"/>
                </a:cxn>
                <a:cxn ang="0">
                  <a:pos x="65" y="7"/>
                </a:cxn>
                <a:cxn ang="0">
                  <a:pos x="72" y="14"/>
                </a:cxn>
                <a:cxn ang="0">
                  <a:pos x="78" y="20"/>
                </a:cxn>
                <a:cxn ang="0">
                  <a:pos x="85" y="20"/>
                </a:cxn>
                <a:cxn ang="0">
                  <a:pos x="85" y="20"/>
                </a:cxn>
                <a:cxn ang="0">
                  <a:pos x="98" y="20"/>
                </a:cxn>
                <a:cxn ang="0">
                  <a:pos x="118" y="14"/>
                </a:cxn>
                <a:cxn ang="0">
                  <a:pos x="144" y="0"/>
                </a:cxn>
                <a:cxn ang="0">
                  <a:pos x="131" y="7"/>
                </a:cxn>
                <a:cxn ang="0">
                  <a:pos x="118" y="20"/>
                </a:cxn>
                <a:cxn ang="0">
                  <a:pos x="111" y="33"/>
                </a:cxn>
                <a:cxn ang="0">
                  <a:pos x="111" y="33"/>
                </a:cxn>
                <a:cxn ang="0">
                  <a:pos x="111" y="40"/>
                </a:cxn>
                <a:cxn ang="0">
                  <a:pos x="111" y="40"/>
                </a:cxn>
                <a:cxn ang="0">
                  <a:pos x="118" y="46"/>
                </a:cxn>
                <a:cxn ang="0">
                  <a:pos x="124" y="46"/>
                </a:cxn>
                <a:cxn ang="0">
                  <a:pos x="138" y="53"/>
                </a:cxn>
                <a:cxn ang="0">
                  <a:pos x="118" y="53"/>
                </a:cxn>
                <a:cxn ang="0">
                  <a:pos x="111" y="60"/>
                </a:cxn>
                <a:cxn ang="0">
                  <a:pos x="105" y="60"/>
                </a:cxn>
                <a:cxn ang="0">
                  <a:pos x="105" y="66"/>
                </a:cxn>
                <a:cxn ang="0">
                  <a:pos x="105" y="66"/>
                </a:cxn>
                <a:cxn ang="0">
                  <a:pos x="105" y="73"/>
                </a:cxn>
                <a:cxn ang="0">
                  <a:pos x="111" y="79"/>
                </a:cxn>
                <a:cxn ang="0">
                  <a:pos x="111" y="79"/>
                </a:cxn>
                <a:cxn ang="0">
                  <a:pos x="85" y="86"/>
                </a:cxn>
                <a:cxn ang="0">
                  <a:pos x="78" y="86"/>
                </a:cxn>
                <a:cxn ang="0">
                  <a:pos x="72" y="86"/>
                </a:cxn>
                <a:cxn ang="0">
                  <a:pos x="65" y="92"/>
                </a:cxn>
                <a:cxn ang="0">
                  <a:pos x="65" y="92"/>
                </a:cxn>
                <a:cxn ang="0">
                  <a:pos x="65" y="99"/>
                </a:cxn>
                <a:cxn ang="0">
                  <a:pos x="72" y="105"/>
                </a:cxn>
                <a:cxn ang="0">
                  <a:pos x="78" y="105"/>
                </a:cxn>
                <a:cxn ang="0">
                  <a:pos x="72" y="105"/>
                </a:cxn>
                <a:cxn ang="0">
                  <a:pos x="59" y="112"/>
                </a:cxn>
                <a:cxn ang="0">
                  <a:pos x="39" y="119"/>
                </a:cxn>
                <a:cxn ang="0">
                  <a:pos x="26" y="112"/>
                </a:cxn>
                <a:cxn ang="0">
                  <a:pos x="19" y="112"/>
                </a:cxn>
                <a:cxn ang="0">
                  <a:pos x="6" y="105"/>
                </a:cxn>
                <a:cxn ang="0">
                  <a:pos x="6" y="105"/>
                </a:cxn>
              </a:cxnLst>
              <a:rect l="0" t="0" r="r" b="b"/>
              <a:pathLst>
                <a:path w="144" h="119">
                  <a:moveTo>
                    <a:pt x="6" y="105"/>
                  </a:moveTo>
                  <a:lnTo>
                    <a:pt x="6" y="105"/>
                  </a:lnTo>
                  <a:lnTo>
                    <a:pt x="0" y="99"/>
                  </a:lnTo>
                  <a:lnTo>
                    <a:pt x="0" y="92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79"/>
                  </a:lnTo>
                  <a:lnTo>
                    <a:pt x="0" y="73"/>
                  </a:lnTo>
                  <a:lnTo>
                    <a:pt x="0" y="60"/>
                  </a:lnTo>
                  <a:lnTo>
                    <a:pt x="6" y="53"/>
                  </a:lnTo>
                  <a:lnTo>
                    <a:pt x="6" y="46"/>
                  </a:lnTo>
                  <a:lnTo>
                    <a:pt x="13" y="40"/>
                  </a:lnTo>
                  <a:lnTo>
                    <a:pt x="19" y="20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9" y="40"/>
                  </a:lnTo>
                  <a:lnTo>
                    <a:pt x="39" y="33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52" y="27"/>
                  </a:lnTo>
                  <a:lnTo>
                    <a:pt x="59" y="20"/>
                  </a:lnTo>
                  <a:lnTo>
                    <a:pt x="65" y="14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78" y="20"/>
                  </a:lnTo>
                  <a:lnTo>
                    <a:pt x="78" y="20"/>
                  </a:lnTo>
                  <a:lnTo>
                    <a:pt x="85" y="20"/>
                  </a:lnTo>
                  <a:lnTo>
                    <a:pt x="85" y="20"/>
                  </a:lnTo>
                  <a:lnTo>
                    <a:pt x="85" y="20"/>
                  </a:lnTo>
                  <a:lnTo>
                    <a:pt x="92" y="20"/>
                  </a:lnTo>
                  <a:lnTo>
                    <a:pt x="98" y="20"/>
                  </a:lnTo>
                  <a:lnTo>
                    <a:pt x="105" y="14"/>
                  </a:lnTo>
                  <a:lnTo>
                    <a:pt x="118" y="14"/>
                  </a:lnTo>
                  <a:lnTo>
                    <a:pt x="138" y="0"/>
                  </a:lnTo>
                  <a:lnTo>
                    <a:pt x="144" y="0"/>
                  </a:lnTo>
                  <a:lnTo>
                    <a:pt x="138" y="7"/>
                  </a:lnTo>
                  <a:lnTo>
                    <a:pt x="131" y="7"/>
                  </a:lnTo>
                  <a:lnTo>
                    <a:pt x="124" y="14"/>
                  </a:lnTo>
                  <a:lnTo>
                    <a:pt x="118" y="20"/>
                  </a:lnTo>
                  <a:lnTo>
                    <a:pt x="118" y="27"/>
                  </a:lnTo>
                  <a:lnTo>
                    <a:pt x="111" y="33"/>
                  </a:lnTo>
                  <a:lnTo>
                    <a:pt x="111" y="33"/>
                  </a:lnTo>
                  <a:lnTo>
                    <a:pt x="111" y="33"/>
                  </a:lnTo>
                  <a:lnTo>
                    <a:pt x="111" y="40"/>
                  </a:lnTo>
                  <a:lnTo>
                    <a:pt x="111" y="40"/>
                  </a:lnTo>
                  <a:lnTo>
                    <a:pt x="111" y="40"/>
                  </a:lnTo>
                  <a:lnTo>
                    <a:pt x="111" y="40"/>
                  </a:lnTo>
                  <a:lnTo>
                    <a:pt x="118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4" y="46"/>
                  </a:lnTo>
                  <a:lnTo>
                    <a:pt x="131" y="46"/>
                  </a:lnTo>
                  <a:lnTo>
                    <a:pt x="138" y="53"/>
                  </a:lnTo>
                  <a:lnTo>
                    <a:pt x="131" y="53"/>
                  </a:lnTo>
                  <a:lnTo>
                    <a:pt x="118" y="53"/>
                  </a:lnTo>
                  <a:lnTo>
                    <a:pt x="111" y="53"/>
                  </a:lnTo>
                  <a:lnTo>
                    <a:pt x="111" y="60"/>
                  </a:lnTo>
                  <a:lnTo>
                    <a:pt x="105" y="60"/>
                  </a:lnTo>
                  <a:lnTo>
                    <a:pt x="105" y="60"/>
                  </a:lnTo>
                  <a:lnTo>
                    <a:pt x="105" y="60"/>
                  </a:lnTo>
                  <a:lnTo>
                    <a:pt x="105" y="66"/>
                  </a:lnTo>
                  <a:lnTo>
                    <a:pt x="105" y="66"/>
                  </a:lnTo>
                  <a:lnTo>
                    <a:pt x="105" y="66"/>
                  </a:lnTo>
                  <a:lnTo>
                    <a:pt x="105" y="66"/>
                  </a:lnTo>
                  <a:lnTo>
                    <a:pt x="105" y="73"/>
                  </a:lnTo>
                  <a:lnTo>
                    <a:pt x="111" y="73"/>
                  </a:lnTo>
                  <a:lnTo>
                    <a:pt x="111" y="79"/>
                  </a:lnTo>
                  <a:lnTo>
                    <a:pt x="118" y="79"/>
                  </a:lnTo>
                  <a:lnTo>
                    <a:pt x="111" y="79"/>
                  </a:lnTo>
                  <a:lnTo>
                    <a:pt x="92" y="79"/>
                  </a:lnTo>
                  <a:lnTo>
                    <a:pt x="85" y="86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72" y="86"/>
                  </a:lnTo>
                  <a:lnTo>
                    <a:pt x="72" y="86"/>
                  </a:lnTo>
                  <a:lnTo>
                    <a:pt x="65" y="92"/>
                  </a:lnTo>
                  <a:lnTo>
                    <a:pt x="65" y="92"/>
                  </a:lnTo>
                  <a:lnTo>
                    <a:pt x="65" y="92"/>
                  </a:lnTo>
                  <a:lnTo>
                    <a:pt x="65" y="92"/>
                  </a:lnTo>
                  <a:lnTo>
                    <a:pt x="65" y="99"/>
                  </a:lnTo>
                  <a:lnTo>
                    <a:pt x="65" y="99"/>
                  </a:lnTo>
                  <a:lnTo>
                    <a:pt x="65" y="99"/>
                  </a:lnTo>
                  <a:lnTo>
                    <a:pt x="72" y="105"/>
                  </a:lnTo>
                  <a:lnTo>
                    <a:pt x="72" y="105"/>
                  </a:lnTo>
                  <a:lnTo>
                    <a:pt x="78" y="105"/>
                  </a:lnTo>
                  <a:lnTo>
                    <a:pt x="78" y="105"/>
                  </a:lnTo>
                  <a:lnTo>
                    <a:pt x="72" y="105"/>
                  </a:lnTo>
                  <a:lnTo>
                    <a:pt x="65" y="112"/>
                  </a:lnTo>
                  <a:lnTo>
                    <a:pt x="59" y="112"/>
                  </a:lnTo>
                  <a:lnTo>
                    <a:pt x="46" y="112"/>
                  </a:lnTo>
                  <a:lnTo>
                    <a:pt x="39" y="119"/>
                  </a:lnTo>
                  <a:lnTo>
                    <a:pt x="33" y="119"/>
                  </a:lnTo>
                  <a:lnTo>
                    <a:pt x="26" y="112"/>
                  </a:lnTo>
                  <a:lnTo>
                    <a:pt x="19" y="112"/>
                  </a:lnTo>
                  <a:lnTo>
                    <a:pt x="19" y="112"/>
                  </a:lnTo>
                  <a:lnTo>
                    <a:pt x="13" y="112"/>
                  </a:lnTo>
                  <a:lnTo>
                    <a:pt x="6" y="105"/>
                  </a:lnTo>
                  <a:lnTo>
                    <a:pt x="6" y="105"/>
                  </a:lnTo>
                  <a:lnTo>
                    <a:pt x="6" y="105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-777" y="4046"/>
              <a:ext cx="197" cy="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26" y="26"/>
                </a:cxn>
                <a:cxn ang="0">
                  <a:pos x="39" y="32"/>
                </a:cxn>
                <a:cxn ang="0">
                  <a:pos x="0" y="52"/>
                </a:cxn>
                <a:cxn ang="0">
                  <a:pos x="0" y="72"/>
                </a:cxn>
                <a:cxn ang="0">
                  <a:pos x="59" y="46"/>
                </a:cxn>
                <a:cxn ang="0">
                  <a:pos x="98" y="72"/>
                </a:cxn>
                <a:cxn ang="0">
                  <a:pos x="98" y="46"/>
                </a:cxn>
                <a:cxn ang="0">
                  <a:pos x="52" y="26"/>
                </a:cxn>
                <a:cxn ang="0">
                  <a:pos x="52" y="26"/>
                </a:cxn>
                <a:cxn ang="0">
                  <a:pos x="144" y="26"/>
                </a:cxn>
                <a:cxn ang="0">
                  <a:pos x="144" y="0"/>
                </a:cxn>
                <a:cxn ang="0">
                  <a:pos x="0" y="0"/>
                </a:cxn>
              </a:cxnLst>
              <a:rect l="0" t="0" r="r" b="b"/>
              <a:pathLst>
                <a:path w="144" h="72">
                  <a:moveTo>
                    <a:pt x="0" y="0"/>
                  </a:moveTo>
                  <a:lnTo>
                    <a:pt x="0" y="0"/>
                  </a:lnTo>
                  <a:lnTo>
                    <a:pt x="0" y="26"/>
                  </a:lnTo>
                  <a:lnTo>
                    <a:pt x="26" y="26"/>
                  </a:lnTo>
                  <a:lnTo>
                    <a:pt x="39" y="32"/>
                  </a:lnTo>
                  <a:lnTo>
                    <a:pt x="0" y="52"/>
                  </a:lnTo>
                  <a:lnTo>
                    <a:pt x="0" y="72"/>
                  </a:lnTo>
                  <a:lnTo>
                    <a:pt x="59" y="46"/>
                  </a:lnTo>
                  <a:lnTo>
                    <a:pt x="98" y="72"/>
                  </a:lnTo>
                  <a:lnTo>
                    <a:pt x="98" y="46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144" y="26"/>
                  </a:lnTo>
                  <a:lnTo>
                    <a:pt x="1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-777" y="4208"/>
              <a:ext cx="143" cy="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59" y="19"/>
                </a:cxn>
                <a:cxn ang="0">
                  <a:pos x="59" y="19"/>
                </a:cxn>
                <a:cxn ang="0">
                  <a:pos x="66" y="19"/>
                </a:cxn>
                <a:cxn ang="0">
                  <a:pos x="72" y="19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79" y="26"/>
                </a:cxn>
                <a:cxn ang="0">
                  <a:pos x="79" y="33"/>
                </a:cxn>
                <a:cxn ang="0">
                  <a:pos x="79" y="33"/>
                </a:cxn>
                <a:cxn ang="0">
                  <a:pos x="79" y="39"/>
                </a:cxn>
                <a:cxn ang="0">
                  <a:pos x="79" y="39"/>
                </a:cxn>
                <a:cxn ang="0">
                  <a:pos x="79" y="46"/>
                </a:cxn>
                <a:cxn ang="0">
                  <a:pos x="79" y="46"/>
                </a:cxn>
                <a:cxn ang="0">
                  <a:pos x="105" y="46"/>
                </a:cxn>
                <a:cxn ang="0">
                  <a:pos x="98" y="46"/>
                </a:cxn>
                <a:cxn ang="0">
                  <a:pos x="98" y="39"/>
                </a:cxn>
                <a:cxn ang="0">
                  <a:pos x="98" y="33"/>
                </a:cxn>
                <a:cxn ang="0">
                  <a:pos x="98" y="33"/>
                </a:cxn>
                <a:cxn ang="0">
                  <a:pos x="98" y="26"/>
                </a:cxn>
                <a:cxn ang="0">
                  <a:pos x="92" y="26"/>
                </a:cxn>
                <a:cxn ang="0">
                  <a:pos x="92" y="19"/>
                </a:cxn>
                <a:cxn ang="0">
                  <a:pos x="98" y="19"/>
                </a:cxn>
                <a:cxn ang="0">
                  <a:pos x="98" y="0"/>
                </a:cxn>
                <a:cxn ang="0">
                  <a:pos x="0" y="0"/>
                </a:cxn>
              </a:cxnLst>
              <a:rect l="0" t="0" r="r" b="b"/>
              <a:pathLst>
                <a:path w="105" h="46">
                  <a:moveTo>
                    <a:pt x="0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66" y="19"/>
                  </a:lnTo>
                  <a:lnTo>
                    <a:pt x="72" y="19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79" y="26"/>
                  </a:lnTo>
                  <a:lnTo>
                    <a:pt x="79" y="33"/>
                  </a:lnTo>
                  <a:lnTo>
                    <a:pt x="79" y="33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79" y="46"/>
                  </a:lnTo>
                  <a:lnTo>
                    <a:pt x="79" y="46"/>
                  </a:lnTo>
                  <a:lnTo>
                    <a:pt x="105" y="46"/>
                  </a:lnTo>
                  <a:lnTo>
                    <a:pt x="98" y="46"/>
                  </a:lnTo>
                  <a:lnTo>
                    <a:pt x="98" y="39"/>
                  </a:lnTo>
                  <a:lnTo>
                    <a:pt x="98" y="33"/>
                  </a:lnTo>
                  <a:lnTo>
                    <a:pt x="98" y="33"/>
                  </a:lnTo>
                  <a:lnTo>
                    <a:pt x="98" y="26"/>
                  </a:lnTo>
                  <a:lnTo>
                    <a:pt x="92" y="26"/>
                  </a:lnTo>
                  <a:lnTo>
                    <a:pt x="92" y="19"/>
                  </a:lnTo>
                  <a:lnTo>
                    <a:pt x="98" y="19"/>
                  </a:lnTo>
                  <a:lnTo>
                    <a:pt x="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-606" y="4334"/>
              <a:ext cx="26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19" y="19"/>
                </a:cxn>
                <a:cxn ang="0">
                  <a:pos x="19" y="0"/>
                </a:cxn>
                <a:cxn ang="0">
                  <a:pos x="0" y="0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-777" y="4334"/>
              <a:ext cx="134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98" y="19"/>
                </a:cxn>
                <a:cxn ang="0">
                  <a:pos x="98" y="0"/>
                </a:cxn>
                <a:cxn ang="0">
                  <a:pos x="0" y="0"/>
                </a:cxn>
              </a:cxnLst>
              <a:rect l="0" t="0" r="r" b="b"/>
              <a:pathLst>
                <a:path w="98" h="19">
                  <a:moveTo>
                    <a:pt x="0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98" y="19"/>
                  </a:lnTo>
                  <a:lnTo>
                    <a:pt x="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-787" y="4423"/>
              <a:ext cx="153" cy="90"/>
            </a:xfrm>
            <a:custGeom>
              <a:avLst/>
              <a:gdLst/>
              <a:ahLst/>
              <a:cxnLst>
                <a:cxn ang="0">
                  <a:pos x="79" y="66"/>
                </a:cxn>
                <a:cxn ang="0">
                  <a:pos x="86" y="59"/>
                </a:cxn>
                <a:cxn ang="0">
                  <a:pos x="99" y="59"/>
                </a:cxn>
                <a:cxn ang="0">
                  <a:pos x="99" y="53"/>
                </a:cxn>
                <a:cxn ang="0">
                  <a:pos x="105" y="46"/>
                </a:cxn>
                <a:cxn ang="0">
                  <a:pos x="105" y="40"/>
                </a:cxn>
                <a:cxn ang="0">
                  <a:pos x="112" y="33"/>
                </a:cxn>
                <a:cxn ang="0">
                  <a:pos x="105" y="20"/>
                </a:cxn>
                <a:cxn ang="0">
                  <a:pos x="105" y="13"/>
                </a:cxn>
                <a:cxn ang="0">
                  <a:pos x="99" y="7"/>
                </a:cxn>
                <a:cxn ang="0">
                  <a:pos x="92" y="7"/>
                </a:cxn>
                <a:cxn ang="0">
                  <a:pos x="86" y="0"/>
                </a:cxn>
                <a:cxn ang="0">
                  <a:pos x="73" y="0"/>
                </a:cxn>
                <a:cxn ang="0">
                  <a:pos x="66" y="7"/>
                </a:cxn>
                <a:cxn ang="0">
                  <a:pos x="59" y="7"/>
                </a:cxn>
                <a:cxn ang="0">
                  <a:pos x="53" y="13"/>
                </a:cxn>
                <a:cxn ang="0">
                  <a:pos x="53" y="20"/>
                </a:cxn>
                <a:cxn ang="0">
                  <a:pos x="46" y="33"/>
                </a:cxn>
                <a:cxn ang="0">
                  <a:pos x="40" y="40"/>
                </a:cxn>
                <a:cxn ang="0">
                  <a:pos x="40" y="46"/>
                </a:cxn>
                <a:cxn ang="0">
                  <a:pos x="33" y="46"/>
                </a:cxn>
                <a:cxn ang="0">
                  <a:pos x="33" y="46"/>
                </a:cxn>
                <a:cxn ang="0">
                  <a:pos x="27" y="40"/>
                </a:cxn>
                <a:cxn ang="0">
                  <a:pos x="27" y="40"/>
                </a:cxn>
                <a:cxn ang="0">
                  <a:pos x="20" y="33"/>
                </a:cxn>
                <a:cxn ang="0">
                  <a:pos x="20" y="33"/>
                </a:cxn>
                <a:cxn ang="0">
                  <a:pos x="27" y="27"/>
                </a:cxn>
                <a:cxn ang="0">
                  <a:pos x="27" y="20"/>
                </a:cxn>
                <a:cxn ang="0">
                  <a:pos x="33" y="0"/>
                </a:cxn>
                <a:cxn ang="0">
                  <a:pos x="27" y="0"/>
                </a:cxn>
                <a:cxn ang="0">
                  <a:pos x="20" y="7"/>
                </a:cxn>
                <a:cxn ang="0">
                  <a:pos x="13" y="7"/>
                </a:cxn>
                <a:cxn ang="0">
                  <a:pos x="7" y="13"/>
                </a:cxn>
                <a:cxn ang="0">
                  <a:pos x="7" y="20"/>
                </a:cxn>
                <a:cxn ang="0">
                  <a:pos x="0" y="27"/>
                </a:cxn>
                <a:cxn ang="0">
                  <a:pos x="0" y="33"/>
                </a:cxn>
                <a:cxn ang="0">
                  <a:pos x="0" y="40"/>
                </a:cxn>
                <a:cxn ang="0">
                  <a:pos x="7" y="46"/>
                </a:cxn>
                <a:cxn ang="0">
                  <a:pos x="13" y="53"/>
                </a:cxn>
                <a:cxn ang="0">
                  <a:pos x="13" y="59"/>
                </a:cxn>
                <a:cxn ang="0">
                  <a:pos x="20" y="59"/>
                </a:cxn>
                <a:cxn ang="0">
                  <a:pos x="27" y="66"/>
                </a:cxn>
                <a:cxn ang="0">
                  <a:pos x="40" y="66"/>
                </a:cxn>
                <a:cxn ang="0">
                  <a:pos x="46" y="59"/>
                </a:cxn>
                <a:cxn ang="0">
                  <a:pos x="53" y="59"/>
                </a:cxn>
                <a:cxn ang="0">
                  <a:pos x="59" y="46"/>
                </a:cxn>
                <a:cxn ang="0">
                  <a:pos x="66" y="33"/>
                </a:cxn>
                <a:cxn ang="0">
                  <a:pos x="73" y="27"/>
                </a:cxn>
                <a:cxn ang="0">
                  <a:pos x="79" y="20"/>
                </a:cxn>
                <a:cxn ang="0">
                  <a:pos x="86" y="20"/>
                </a:cxn>
                <a:cxn ang="0">
                  <a:pos x="86" y="27"/>
                </a:cxn>
                <a:cxn ang="0">
                  <a:pos x="86" y="27"/>
                </a:cxn>
                <a:cxn ang="0">
                  <a:pos x="86" y="33"/>
                </a:cxn>
                <a:cxn ang="0">
                  <a:pos x="92" y="33"/>
                </a:cxn>
                <a:cxn ang="0">
                  <a:pos x="86" y="40"/>
                </a:cxn>
                <a:cxn ang="0">
                  <a:pos x="86" y="40"/>
                </a:cxn>
                <a:cxn ang="0">
                  <a:pos x="79" y="46"/>
                </a:cxn>
                <a:cxn ang="0">
                  <a:pos x="79" y="66"/>
                </a:cxn>
              </a:cxnLst>
              <a:rect l="0" t="0" r="r" b="b"/>
              <a:pathLst>
                <a:path w="112" h="66">
                  <a:moveTo>
                    <a:pt x="79" y="66"/>
                  </a:moveTo>
                  <a:lnTo>
                    <a:pt x="79" y="66"/>
                  </a:lnTo>
                  <a:lnTo>
                    <a:pt x="79" y="66"/>
                  </a:lnTo>
                  <a:lnTo>
                    <a:pt x="86" y="59"/>
                  </a:lnTo>
                  <a:lnTo>
                    <a:pt x="92" y="59"/>
                  </a:lnTo>
                  <a:lnTo>
                    <a:pt x="99" y="59"/>
                  </a:lnTo>
                  <a:lnTo>
                    <a:pt x="99" y="53"/>
                  </a:lnTo>
                  <a:lnTo>
                    <a:pt x="99" y="53"/>
                  </a:lnTo>
                  <a:lnTo>
                    <a:pt x="105" y="53"/>
                  </a:lnTo>
                  <a:lnTo>
                    <a:pt x="105" y="46"/>
                  </a:lnTo>
                  <a:lnTo>
                    <a:pt x="105" y="46"/>
                  </a:lnTo>
                  <a:lnTo>
                    <a:pt x="105" y="40"/>
                  </a:lnTo>
                  <a:lnTo>
                    <a:pt x="105" y="40"/>
                  </a:lnTo>
                  <a:lnTo>
                    <a:pt x="112" y="33"/>
                  </a:lnTo>
                  <a:lnTo>
                    <a:pt x="105" y="27"/>
                  </a:lnTo>
                  <a:lnTo>
                    <a:pt x="105" y="20"/>
                  </a:lnTo>
                  <a:lnTo>
                    <a:pt x="105" y="13"/>
                  </a:lnTo>
                  <a:lnTo>
                    <a:pt x="105" y="13"/>
                  </a:lnTo>
                  <a:lnTo>
                    <a:pt x="99" y="13"/>
                  </a:lnTo>
                  <a:lnTo>
                    <a:pt x="99" y="7"/>
                  </a:lnTo>
                  <a:lnTo>
                    <a:pt x="99" y="7"/>
                  </a:lnTo>
                  <a:lnTo>
                    <a:pt x="92" y="7"/>
                  </a:lnTo>
                  <a:lnTo>
                    <a:pt x="86" y="7"/>
                  </a:lnTo>
                  <a:lnTo>
                    <a:pt x="86" y="0"/>
                  </a:lnTo>
                  <a:lnTo>
                    <a:pt x="79" y="0"/>
                  </a:lnTo>
                  <a:lnTo>
                    <a:pt x="73" y="0"/>
                  </a:lnTo>
                  <a:lnTo>
                    <a:pt x="66" y="7"/>
                  </a:lnTo>
                  <a:lnTo>
                    <a:pt x="66" y="7"/>
                  </a:lnTo>
                  <a:lnTo>
                    <a:pt x="66" y="7"/>
                  </a:lnTo>
                  <a:lnTo>
                    <a:pt x="59" y="7"/>
                  </a:lnTo>
                  <a:lnTo>
                    <a:pt x="59" y="13"/>
                  </a:lnTo>
                  <a:lnTo>
                    <a:pt x="53" y="13"/>
                  </a:lnTo>
                  <a:lnTo>
                    <a:pt x="53" y="13"/>
                  </a:lnTo>
                  <a:lnTo>
                    <a:pt x="53" y="20"/>
                  </a:lnTo>
                  <a:lnTo>
                    <a:pt x="53" y="27"/>
                  </a:lnTo>
                  <a:lnTo>
                    <a:pt x="46" y="33"/>
                  </a:lnTo>
                  <a:lnTo>
                    <a:pt x="46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27" y="46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0" y="40"/>
                  </a:lnTo>
                  <a:lnTo>
                    <a:pt x="20" y="33"/>
                  </a:lnTo>
                  <a:lnTo>
                    <a:pt x="20" y="33"/>
                  </a:lnTo>
                  <a:lnTo>
                    <a:pt x="20" y="33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20"/>
                  </a:lnTo>
                  <a:lnTo>
                    <a:pt x="33" y="2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27" y="7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13" y="7"/>
                  </a:lnTo>
                  <a:lnTo>
                    <a:pt x="13" y="13"/>
                  </a:lnTo>
                  <a:lnTo>
                    <a:pt x="7" y="13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7"/>
                  </a:lnTo>
                  <a:lnTo>
                    <a:pt x="0" y="27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7" y="46"/>
                  </a:lnTo>
                  <a:lnTo>
                    <a:pt x="7" y="53"/>
                  </a:lnTo>
                  <a:lnTo>
                    <a:pt x="13" y="53"/>
                  </a:lnTo>
                  <a:lnTo>
                    <a:pt x="13" y="59"/>
                  </a:lnTo>
                  <a:lnTo>
                    <a:pt x="13" y="59"/>
                  </a:lnTo>
                  <a:lnTo>
                    <a:pt x="20" y="59"/>
                  </a:lnTo>
                  <a:lnTo>
                    <a:pt x="20" y="59"/>
                  </a:lnTo>
                  <a:lnTo>
                    <a:pt x="27" y="66"/>
                  </a:lnTo>
                  <a:lnTo>
                    <a:pt x="27" y="66"/>
                  </a:lnTo>
                  <a:lnTo>
                    <a:pt x="33" y="66"/>
                  </a:lnTo>
                  <a:lnTo>
                    <a:pt x="40" y="66"/>
                  </a:lnTo>
                  <a:lnTo>
                    <a:pt x="40" y="66"/>
                  </a:lnTo>
                  <a:lnTo>
                    <a:pt x="46" y="59"/>
                  </a:lnTo>
                  <a:lnTo>
                    <a:pt x="53" y="59"/>
                  </a:lnTo>
                  <a:lnTo>
                    <a:pt x="53" y="59"/>
                  </a:lnTo>
                  <a:lnTo>
                    <a:pt x="59" y="53"/>
                  </a:lnTo>
                  <a:lnTo>
                    <a:pt x="59" y="46"/>
                  </a:lnTo>
                  <a:lnTo>
                    <a:pt x="66" y="46"/>
                  </a:lnTo>
                  <a:lnTo>
                    <a:pt x="66" y="33"/>
                  </a:lnTo>
                  <a:lnTo>
                    <a:pt x="73" y="27"/>
                  </a:lnTo>
                  <a:lnTo>
                    <a:pt x="73" y="27"/>
                  </a:lnTo>
                  <a:lnTo>
                    <a:pt x="73" y="27"/>
                  </a:lnTo>
                  <a:lnTo>
                    <a:pt x="79" y="20"/>
                  </a:lnTo>
                  <a:lnTo>
                    <a:pt x="79" y="20"/>
                  </a:lnTo>
                  <a:lnTo>
                    <a:pt x="86" y="20"/>
                  </a:lnTo>
                  <a:lnTo>
                    <a:pt x="86" y="27"/>
                  </a:lnTo>
                  <a:lnTo>
                    <a:pt x="86" y="27"/>
                  </a:lnTo>
                  <a:lnTo>
                    <a:pt x="86" y="27"/>
                  </a:lnTo>
                  <a:lnTo>
                    <a:pt x="86" y="27"/>
                  </a:lnTo>
                  <a:lnTo>
                    <a:pt x="86" y="27"/>
                  </a:lnTo>
                  <a:lnTo>
                    <a:pt x="86" y="33"/>
                  </a:lnTo>
                  <a:lnTo>
                    <a:pt x="92" y="33"/>
                  </a:lnTo>
                  <a:lnTo>
                    <a:pt x="92" y="33"/>
                  </a:lnTo>
                  <a:lnTo>
                    <a:pt x="86" y="40"/>
                  </a:lnTo>
                  <a:lnTo>
                    <a:pt x="86" y="40"/>
                  </a:lnTo>
                  <a:lnTo>
                    <a:pt x="86" y="40"/>
                  </a:lnTo>
                  <a:lnTo>
                    <a:pt x="86" y="40"/>
                  </a:lnTo>
                  <a:lnTo>
                    <a:pt x="86" y="40"/>
                  </a:lnTo>
                  <a:lnTo>
                    <a:pt x="79" y="46"/>
                  </a:lnTo>
                  <a:lnTo>
                    <a:pt x="79" y="46"/>
                  </a:lnTo>
                  <a:lnTo>
                    <a:pt x="79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-777" y="4558"/>
              <a:ext cx="179" cy="63"/>
            </a:xfrm>
            <a:custGeom>
              <a:avLst/>
              <a:gdLst/>
              <a:ahLst/>
              <a:cxnLst>
                <a:cxn ang="0">
                  <a:pos x="98" y="13"/>
                </a:cxn>
                <a:cxn ang="0">
                  <a:pos x="98" y="13"/>
                </a:cxn>
                <a:cxn ang="0">
                  <a:pos x="98" y="0"/>
                </a:cxn>
                <a:cxn ang="0">
                  <a:pos x="85" y="0"/>
                </a:cxn>
                <a:cxn ang="0">
                  <a:pos x="85" y="13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13" y="13"/>
                </a:cxn>
                <a:cxn ang="0">
                  <a:pos x="6" y="13"/>
                </a:cxn>
                <a:cxn ang="0">
                  <a:pos x="6" y="20"/>
                </a:cxn>
                <a:cxn ang="0">
                  <a:pos x="6" y="20"/>
                </a:cxn>
                <a:cxn ang="0">
                  <a:pos x="0" y="2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0" y="39"/>
                </a:cxn>
                <a:cxn ang="0">
                  <a:pos x="0" y="46"/>
                </a:cxn>
                <a:cxn ang="0">
                  <a:pos x="20" y="46"/>
                </a:cxn>
                <a:cxn ang="0">
                  <a:pos x="20" y="39"/>
                </a:cxn>
                <a:cxn ang="0">
                  <a:pos x="20" y="39"/>
                </a:cxn>
                <a:cxn ang="0">
                  <a:pos x="20" y="39"/>
                </a:cxn>
                <a:cxn ang="0">
                  <a:pos x="20" y="33"/>
                </a:cxn>
                <a:cxn ang="0">
                  <a:pos x="20" y="33"/>
                </a:cxn>
                <a:cxn ang="0">
                  <a:pos x="26" y="33"/>
                </a:cxn>
                <a:cxn ang="0">
                  <a:pos x="26" y="33"/>
                </a:cxn>
                <a:cxn ang="0">
                  <a:pos x="85" y="33"/>
                </a:cxn>
                <a:cxn ang="0">
                  <a:pos x="85" y="46"/>
                </a:cxn>
                <a:cxn ang="0">
                  <a:pos x="98" y="46"/>
                </a:cxn>
                <a:cxn ang="0">
                  <a:pos x="98" y="33"/>
                </a:cxn>
                <a:cxn ang="0">
                  <a:pos x="131" y="33"/>
                </a:cxn>
                <a:cxn ang="0">
                  <a:pos x="131" y="13"/>
                </a:cxn>
                <a:cxn ang="0">
                  <a:pos x="98" y="13"/>
                </a:cxn>
              </a:cxnLst>
              <a:rect l="0" t="0" r="r" b="b"/>
              <a:pathLst>
                <a:path w="131" h="46">
                  <a:moveTo>
                    <a:pt x="98" y="13"/>
                  </a:moveTo>
                  <a:lnTo>
                    <a:pt x="98" y="13"/>
                  </a:lnTo>
                  <a:lnTo>
                    <a:pt x="98" y="0"/>
                  </a:lnTo>
                  <a:lnTo>
                    <a:pt x="85" y="0"/>
                  </a:lnTo>
                  <a:lnTo>
                    <a:pt x="85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13" y="13"/>
                  </a:lnTo>
                  <a:lnTo>
                    <a:pt x="6" y="13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9"/>
                  </a:lnTo>
                  <a:lnTo>
                    <a:pt x="0" y="46"/>
                  </a:lnTo>
                  <a:lnTo>
                    <a:pt x="20" y="46"/>
                  </a:lnTo>
                  <a:lnTo>
                    <a:pt x="20" y="39"/>
                  </a:lnTo>
                  <a:lnTo>
                    <a:pt x="20" y="39"/>
                  </a:lnTo>
                  <a:lnTo>
                    <a:pt x="20" y="39"/>
                  </a:lnTo>
                  <a:lnTo>
                    <a:pt x="20" y="33"/>
                  </a:lnTo>
                  <a:lnTo>
                    <a:pt x="20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85" y="33"/>
                  </a:lnTo>
                  <a:lnTo>
                    <a:pt x="85" y="46"/>
                  </a:lnTo>
                  <a:lnTo>
                    <a:pt x="98" y="46"/>
                  </a:lnTo>
                  <a:lnTo>
                    <a:pt x="98" y="33"/>
                  </a:lnTo>
                  <a:lnTo>
                    <a:pt x="131" y="33"/>
                  </a:lnTo>
                  <a:lnTo>
                    <a:pt x="131" y="13"/>
                  </a:lnTo>
                  <a:lnTo>
                    <a:pt x="98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-777" y="4667"/>
              <a:ext cx="179" cy="63"/>
            </a:xfrm>
            <a:custGeom>
              <a:avLst/>
              <a:gdLst/>
              <a:ahLst/>
              <a:cxnLst>
                <a:cxn ang="0">
                  <a:pos x="98" y="13"/>
                </a:cxn>
                <a:cxn ang="0">
                  <a:pos x="98" y="13"/>
                </a:cxn>
                <a:cxn ang="0">
                  <a:pos x="98" y="0"/>
                </a:cxn>
                <a:cxn ang="0">
                  <a:pos x="85" y="0"/>
                </a:cxn>
                <a:cxn ang="0">
                  <a:pos x="85" y="13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13" y="13"/>
                </a:cxn>
                <a:cxn ang="0">
                  <a:pos x="6" y="13"/>
                </a:cxn>
                <a:cxn ang="0">
                  <a:pos x="6" y="19"/>
                </a:cxn>
                <a:cxn ang="0">
                  <a:pos x="6" y="19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0" y="46"/>
                </a:cxn>
                <a:cxn ang="0">
                  <a:pos x="20" y="46"/>
                </a:cxn>
                <a:cxn ang="0">
                  <a:pos x="20" y="39"/>
                </a:cxn>
                <a:cxn ang="0">
                  <a:pos x="20" y="39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26" y="32"/>
                </a:cxn>
                <a:cxn ang="0">
                  <a:pos x="85" y="32"/>
                </a:cxn>
                <a:cxn ang="0">
                  <a:pos x="85" y="46"/>
                </a:cxn>
                <a:cxn ang="0">
                  <a:pos x="98" y="46"/>
                </a:cxn>
                <a:cxn ang="0">
                  <a:pos x="98" y="32"/>
                </a:cxn>
                <a:cxn ang="0">
                  <a:pos x="131" y="32"/>
                </a:cxn>
                <a:cxn ang="0">
                  <a:pos x="131" y="13"/>
                </a:cxn>
                <a:cxn ang="0">
                  <a:pos x="98" y="13"/>
                </a:cxn>
              </a:cxnLst>
              <a:rect l="0" t="0" r="r" b="b"/>
              <a:pathLst>
                <a:path w="131" h="46">
                  <a:moveTo>
                    <a:pt x="98" y="13"/>
                  </a:moveTo>
                  <a:lnTo>
                    <a:pt x="98" y="13"/>
                  </a:lnTo>
                  <a:lnTo>
                    <a:pt x="98" y="0"/>
                  </a:lnTo>
                  <a:lnTo>
                    <a:pt x="85" y="0"/>
                  </a:lnTo>
                  <a:lnTo>
                    <a:pt x="85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13" y="13"/>
                  </a:lnTo>
                  <a:lnTo>
                    <a:pt x="6" y="13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46"/>
                  </a:lnTo>
                  <a:lnTo>
                    <a:pt x="20" y="46"/>
                  </a:lnTo>
                  <a:lnTo>
                    <a:pt x="20" y="39"/>
                  </a:lnTo>
                  <a:lnTo>
                    <a:pt x="20" y="39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85" y="32"/>
                  </a:lnTo>
                  <a:lnTo>
                    <a:pt x="85" y="46"/>
                  </a:lnTo>
                  <a:lnTo>
                    <a:pt x="98" y="46"/>
                  </a:lnTo>
                  <a:lnTo>
                    <a:pt x="98" y="32"/>
                  </a:lnTo>
                  <a:lnTo>
                    <a:pt x="131" y="32"/>
                  </a:lnTo>
                  <a:lnTo>
                    <a:pt x="131" y="13"/>
                  </a:lnTo>
                  <a:lnTo>
                    <a:pt x="98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-787" y="4783"/>
              <a:ext cx="153" cy="81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0" y="0"/>
                </a:cxn>
                <a:cxn ang="0">
                  <a:pos x="33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7"/>
                </a:cxn>
                <a:cxn ang="0">
                  <a:pos x="13" y="7"/>
                </a:cxn>
                <a:cxn ang="0">
                  <a:pos x="13" y="7"/>
                </a:cxn>
                <a:cxn ang="0">
                  <a:pos x="7" y="13"/>
                </a:cxn>
                <a:cxn ang="0">
                  <a:pos x="7" y="13"/>
                </a:cxn>
                <a:cxn ang="0">
                  <a:pos x="7" y="20"/>
                </a:cxn>
                <a:cxn ang="0">
                  <a:pos x="7" y="20"/>
                </a:cxn>
                <a:cxn ang="0">
                  <a:pos x="0" y="26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7" y="39"/>
                </a:cxn>
                <a:cxn ang="0">
                  <a:pos x="7" y="46"/>
                </a:cxn>
                <a:cxn ang="0">
                  <a:pos x="7" y="46"/>
                </a:cxn>
                <a:cxn ang="0">
                  <a:pos x="7" y="52"/>
                </a:cxn>
                <a:cxn ang="0">
                  <a:pos x="13" y="52"/>
                </a:cxn>
                <a:cxn ang="0">
                  <a:pos x="13" y="59"/>
                </a:cxn>
                <a:cxn ang="0">
                  <a:pos x="20" y="59"/>
                </a:cxn>
                <a:cxn ang="0">
                  <a:pos x="20" y="59"/>
                </a:cxn>
                <a:cxn ang="0">
                  <a:pos x="27" y="59"/>
                </a:cxn>
                <a:cxn ang="0">
                  <a:pos x="33" y="59"/>
                </a:cxn>
                <a:cxn ang="0">
                  <a:pos x="40" y="59"/>
                </a:cxn>
                <a:cxn ang="0">
                  <a:pos x="73" y="59"/>
                </a:cxn>
                <a:cxn ang="0">
                  <a:pos x="79" y="59"/>
                </a:cxn>
                <a:cxn ang="0">
                  <a:pos x="86" y="59"/>
                </a:cxn>
                <a:cxn ang="0">
                  <a:pos x="86" y="59"/>
                </a:cxn>
                <a:cxn ang="0">
                  <a:pos x="92" y="59"/>
                </a:cxn>
                <a:cxn ang="0">
                  <a:pos x="92" y="59"/>
                </a:cxn>
                <a:cxn ang="0">
                  <a:pos x="92" y="59"/>
                </a:cxn>
                <a:cxn ang="0">
                  <a:pos x="99" y="59"/>
                </a:cxn>
                <a:cxn ang="0">
                  <a:pos x="99" y="52"/>
                </a:cxn>
                <a:cxn ang="0">
                  <a:pos x="105" y="52"/>
                </a:cxn>
                <a:cxn ang="0">
                  <a:pos x="105" y="46"/>
                </a:cxn>
                <a:cxn ang="0">
                  <a:pos x="105" y="46"/>
                </a:cxn>
                <a:cxn ang="0">
                  <a:pos x="105" y="39"/>
                </a:cxn>
                <a:cxn ang="0">
                  <a:pos x="105" y="33"/>
                </a:cxn>
                <a:cxn ang="0">
                  <a:pos x="112" y="33"/>
                </a:cxn>
                <a:cxn ang="0">
                  <a:pos x="105" y="26"/>
                </a:cxn>
                <a:cxn ang="0">
                  <a:pos x="105" y="20"/>
                </a:cxn>
                <a:cxn ang="0">
                  <a:pos x="105" y="20"/>
                </a:cxn>
                <a:cxn ang="0">
                  <a:pos x="105" y="13"/>
                </a:cxn>
                <a:cxn ang="0">
                  <a:pos x="105" y="13"/>
                </a:cxn>
                <a:cxn ang="0">
                  <a:pos x="99" y="7"/>
                </a:cxn>
                <a:cxn ang="0">
                  <a:pos x="99" y="7"/>
                </a:cxn>
                <a:cxn ang="0">
                  <a:pos x="92" y="7"/>
                </a:cxn>
                <a:cxn ang="0">
                  <a:pos x="92" y="0"/>
                </a:cxn>
                <a:cxn ang="0">
                  <a:pos x="86" y="0"/>
                </a:cxn>
                <a:cxn ang="0">
                  <a:pos x="79" y="0"/>
                </a:cxn>
                <a:cxn ang="0">
                  <a:pos x="73" y="0"/>
                </a:cxn>
                <a:cxn ang="0">
                  <a:pos x="40" y="0"/>
                </a:cxn>
              </a:cxnLst>
              <a:rect l="0" t="0" r="r" b="b"/>
              <a:pathLst>
                <a:path w="112" h="59">
                  <a:moveTo>
                    <a:pt x="40" y="0"/>
                  </a:moveTo>
                  <a:lnTo>
                    <a:pt x="40" y="0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0" y="26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7" y="39"/>
                  </a:lnTo>
                  <a:lnTo>
                    <a:pt x="7" y="46"/>
                  </a:lnTo>
                  <a:lnTo>
                    <a:pt x="7" y="46"/>
                  </a:lnTo>
                  <a:lnTo>
                    <a:pt x="7" y="52"/>
                  </a:lnTo>
                  <a:lnTo>
                    <a:pt x="13" y="52"/>
                  </a:lnTo>
                  <a:lnTo>
                    <a:pt x="13" y="59"/>
                  </a:lnTo>
                  <a:lnTo>
                    <a:pt x="20" y="59"/>
                  </a:lnTo>
                  <a:lnTo>
                    <a:pt x="20" y="59"/>
                  </a:lnTo>
                  <a:lnTo>
                    <a:pt x="27" y="59"/>
                  </a:lnTo>
                  <a:lnTo>
                    <a:pt x="33" y="59"/>
                  </a:lnTo>
                  <a:lnTo>
                    <a:pt x="40" y="59"/>
                  </a:lnTo>
                  <a:lnTo>
                    <a:pt x="73" y="59"/>
                  </a:lnTo>
                  <a:lnTo>
                    <a:pt x="79" y="59"/>
                  </a:lnTo>
                  <a:lnTo>
                    <a:pt x="86" y="59"/>
                  </a:lnTo>
                  <a:lnTo>
                    <a:pt x="86" y="59"/>
                  </a:lnTo>
                  <a:lnTo>
                    <a:pt x="92" y="59"/>
                  </a:lnTo>
                  <a:lnTo>
                    <a:pt x="92" y="59"/>
                  </a:lnTo>
                  <a:lnTo>
                    <a:pt x="92" y="59"/>
                  </a:lnTo>
                  <a:lnTo>
                    <a:pt x="99" y="59"/>
                  </a:lnTo>
                  <a:lnTo>
                    <a:pt x="99" y="52"/>
                  </a:lnTo>
                  <a:lnTo>
                    <a:pt x="105" y="52"/>
                  </a:lnTo>
                  <a:lnTo>
                    <a:pt x="105" y="46"/>
                  </a:lnTo>
                  <a:lnTo>
                    <a:pt x="105" y="46"/>
                  </a:lnTo>
                  <a:lnTo>
                    <a:pt x="105" y="39"/>
                  </a:lnTo>
                  <a:lnTo>
                    <a:pt x="105" y="33"/>
                  </a:lnTo>
                  <a:lnTo>
                    <a:pt x="112" y="33"/>
                  </a:lnTo>
                  <a:lnTo>
                    <a:pt x="105" y="26"/>
                  </a:lnTo>
                  <a:lnTo>
                    <a:pt x="105" y="20"/>
                  </a:lnTo>
                  <a:lnTo>
                    <a:pt x="105" y="20"/>
                  </a:lnTo>
                  <a:lnTo>
                    <a:pt x="105" y="13"/>
                  </a:lnTo>
                  <a:lnTo>
                    <a:pt x="105" y="13"/>
                  </a:lnTo>
                  <a:lnTo>
                    <a:pt x="99" y="7"/>
                  </a:lnTo>
                  <a:lnTo>
                    <a:pt x="99" y="7"/>
                  </a:lnTo>
                  <a:lnTo>
                    <a:pt x="92" y="7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79" y="0"/>
                  </a:lnTo>
                  <a:lnTo>
                    <a:pt x="73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-750" y="4811"/>
              <a:ext cx="81" cy="26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59" y="0"/>
                </a:cxn>
                <a:cxn ang="0">
                  <a:pos x="59" y="6"/>
                </a:cxn>
                <a:cxn ang="0">
                  <a:pos x="59" y="6"/>
                </a:cxn>
                <a:cxn ang="0">
                  <a:pos x="59" y="6"/>
                </a:cxn>
                <a:cxn ang="0">
                  <a:pos x="59" y="6"/>
                </a:cxn>
                <a:cxn ang="0">
                  <a:pos x="59" y="13"/>
                </a:cxn>
                <a:cxn ang="0">
                  <a:pos x="59" y="13"/>
                </a:cxn>
                <a:cxn ang="0">
                  <a:pos x="59" y="13"/>
                </a:cxn>
                <a:cxn ang="0">
                  <a:pos x="59" y="19"/>
                </a:cxn>
                <a:cxn ang="0">
                  <a:pos x="59" y="19"/>
                </a:cxn>
                <a:cxn ang="0">
                  <a:pos x="59" y="19"/>
                </a:cxn>
                <a:cxn ang="0">
                  <a:pos x="52" y="19"/>
                </a:cxn>
                <a:cxn ang="0">
                  <a:pos x="52" y="19"/>
                </a:cxn>
                <a:cxn ang="0">
                  <a:pos x="52" y="19"/>
                </a:cxn>
                <a:cxn ang="0">
                  <a:pos x="6" y="19"/>
                </a:cxn>
                <a:cxn ang="0">
                  <a:pos x="6" y="19"/>
                </a:cxn>
                <a:cxn ang="0">
                  <a:pos x="6" y="19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52" y="0"/>
                </a:cxn>
              </a:cxnLst>
              <a:rect l="0" t="0" r="r" b="b"/>
              <a:pathLst>
                <a:path w="59" h="19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9" y="0"/>
                  </a:lnTo>
                  <a:lnTo>
                    <a:pt x="59" y="6"/>
                  </a:lnTo>
                  <a:lnTo>
                    <a:pt x="59" y="6"/>
                  </a:lnTo>
                  <a:lnTo>
                    <a:pt x="59" y="6"/>
                  </a:lnTo>
                  <a:lnTo>
                    <a:pt x="59" y="6"/>
                  </a:lnTo>
                  <a:lnTo>
                    <a:pt x="59" y="13"/>
                  </a:lnTo>
                  <a:lnTo>
                    <a:pt x="59" y="13"/>
                  </a:lnTo>
                  <a:lnTo>
                    <a:pt x="59" y="13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auto">
            <a:xfrm>
              <a:off x="-777" y="4937"/>
              <a:ext cx="143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59" y="19"/>
                </a:cxn>
                <a:cxn ang="0">
                  <a:pos x="59" y="19"/>
                </a:cxn>
                <a:cxn ang="0">
                  <a:pos x="66" y="19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79" y="26"/>
                </a:cxn>
                <a:cxn ang="0">
                  <a:pos x="79" y="32"/>
                </a:cxn>
                <a:cxn ang="0">
                  <a:pos x="79" y="32"/>
                </a:cxn>
                <a:cxn ang="0">
                  <a:pos x="79" y="39"/>
                </a:cxn>
                <a:cxn ang="0">
                  <a:pos x="79" y="45"/>
                </a:cxn>
                <a:cxn ang="0">
                  <a:pos x="79" y="45"/>
                </a:cxn>
                <a:cxn ang="0">
                  <a:pos x="79" y="45"/>
                </a:cxn>
                <a:cxn ang="0">
                  <a:pos x="105" y="45"/>
                </a:cxn>
                <a:cxn ang="0">
                  <a:pos x="98" y="45"/>
                </a:cxn>
                <a:cxn ang="0">
                  <a:pos x="98" y="39"/>
                </a:cxn>
                <a:cxn ang="0">
                  <a:pos x="98" y="39"/>
                </a:cxn>
                <a:cxn ang="0">
                  <a:pos x="98" y="32"/>
                </a:cxn>
                <a:cxn ang="0">
                  <a:pos x="98" y="32"/>
                </a:cxn>
                <a:cxn ang="0">
                  <a:pos x="92" y="26"/>
                </a:cxn>
                <a:cxn ang="0">
                  <a:pos x="92" y="19"/>
                </a:cxn>
                <a:cxn ang="0">
                  <a:pos x="98" y="19"/>
                </a:cxn>
                <a:cxn ang="0">
                  <a:pos x="98" y="0"/>
                </a:cxn>
                <a:cxn ang="0">
                  <a:pos x="0" y="0"/>
                </a:cxn>
              </a:cxnLst>
              <a:rect l="0" t="0" r="r" b="b"/>
              <a:pathLst>
                <a:path w="105" h="45">
                  <a:moveTo>
                    <a:pt x="0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66" y="19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79" y="26"/>
                  </a:lnTo>
                  <a:lnTo>
                    <a:pt x="79" y="32"/>
                  </a:lnTo>
                  <a:lnTo>
                    <a:pt x="79" y="32"/>
                  </a:lnTo>
                  <a:lnTo>
                    <a:pt x="79" y="39"/>
                  </a:lnTo>
                  <a:lnTo>
                    <a:pt x="79" y="45"/>
                  </a:lnTo>
                  <a:lnTo>
                    <a:pt x="79" y="45"/>
                  </a:lnTo>
                  <a:lnTo>
                    <a:pt x="79" y="45"/>
                  </a:lnTo>
                  <a:lnTo>
                    <a:pt x="105" y="45"/>
                  </a:lnTo>
                  <a:lnTo>
                    <a:pt x="98" y="45"/>
                  </a:lnTo>
                  <a:lnTo>
                    <a:pt x="98" y="39"/>
                  </a:lnTo>
                  <a:lnTo>
                    <a:pt x="98" y="39"/>
                  </a:lnTo>
                  <a:lnTo>
                    <a:pt x="98" y="32"/>
                  </a:lnTo>
                  <a:lnTo>
                    <a:pt x="98" y="32"/>
                  </a:lnTo>
                  <a:lnTo>
                    <a:pt x="92" y="26"/>
                  </a:lnTo>
                  <a:lnTo>
                    <a:pt x="92" y="19"/>
                  </a:lnTo>
                  <a:lnTo>
                    <a:pt x="98" y="19"/>
                  </a:lnTo>
                  <a:lnTo>
                    <a:pt x="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19" name="Freeform 95"/>
            <p:cNvSpPr>
              <a:spLocks/>
            </p:cNvSpPr>
            <p:nvPr/>
          </p:nvSpPr>
          <p:spPr bwMode="auto">
            <a:xfrm>
              <a:off x="-787" y="5215"/>
              <a:ext cx="207" cy="9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7" y="26"/>
                </a:cxn>
                <a:cxn ang="0">
                  <a:pos x="7" y="33"/>
                </a:cxn>
                <a:cxn ang="0">
                  <a:pos x="7" y="33"/>
                </a:cxn>
                <a:cxn ang="0">
                  <a:pos x="7" y="33"/>
                </a:cxn>
                <a:cxn ang="0">
                  <a:pos x="0" y="39"/>
                </a:cxn>
                <a:cxn ang="0">
                  <a:pos x="0" y="39"/>
                </a:cxn>
                <a:cxn ang="0">
                  <a:pos x="0" y="46"/>
                </a:cxn>
                <a:cxn ang="0">
                  <a:pos x="0" y="53"/>
                </a:cxn>
                <a:cxn ang="0">
                  <a:pos x="7" y="53"/>
                </a:cxn>
                <a:cxn ang="0">
                  <a:pos x="7" y="59"/>
                </a:cxn>
                <a:cxn ang="0">
                  <a:pos x="13" y="59"/>
                </a:cxn>
                <a:cxn ang="0">
                  <a:pos x="13" y="66"/>
                </a:cxn>
                <a:cxn ang="0">
                  <a:pos x="20" y="66"/>
                </a:cxn>
                <a:cxn ang="0">
                  <a:pos x="33" y="66"/>
                </a:cxn>
                <a:cxn ang="0">
                  <a:pos x="73" y="66"/>
                </a:cxn>
                <a:cxn ang="0">
                  <a:pos x="86" y="66"/>
                </a:cxn>
                <a:cxn ang="0">
                  <a:pos x="92" y="66"/>
                </a:cxn>
                <a:cxn ang="0">
                  <a:pos x="99" y="66"/>
                </a:cxn>
                <a:cxn ang="0">
                  <a:pos x="99" y="59"/>
                </a:cxn>
                <a:cxn ang="0">
                  <a:pos x="105" y="59"/>
                </a:cxn>
                <a:cxn ang="0">
                  <a:pos x="105" y="53"/>
                </a:cxn>
                <a:cxn ang="0">
                  <a:pos x="105" y="53"/>
                </a:cxn>
                <a:cxn ang="0">
                  <a:pos x="112" y="46"/>
                </a:cxn>
                <a:cxn ang="0">
                  <a:pos x="105" y="39"/>
                </a:cxn>
                <a:cxn ang="0">
                  <a:pos x="105" y="39"/>
                </a:cxn>
                <a:cxn ang="0">
                  <a:pos x="105" y="33"/>
                </a:cxn>
                <a:cxn ang="0">
                  <a:pos x="105" y="33"/>
                </a:cxn>
                <a:cxn ang="0">
                  <a:pos x="105" y="33"/>
                </a:cxn>
                <a:cxn ang="0">
                  <a:pos x="105" y="26"/>
                </a:cxn>
                <a:cxn ang="0">
                  <a:pos x="99" y="26"/>
                </a:cxn>
                <a:cxn ang="0">
                  <a:pos x="99" y="26"/>
                </a:cxn>
                <a:cxn ang="0">
                  <a:pos x="99" y="26"/>
                </a:cxn>
                <a:cxn ang="0">
                  <a:pos x="151" y="26"/>
                </a:cxn>
                <a:cxn ang="0">
                  <a:pos x="151" y="0"/>
                </a:cxn>
                <a:cxn ang="0">
                  <a:pos x="7" y="0"/>
                </a:cxn>
              </a:cxnLst>
              <a:rect l="0" t="0" r="r" b="b"/>
              <a:pathLst>
                <a:path w="151" h="66">
                  <a:moveTo>
                    <a:pt x="7" y="0"/>
                  </a:moveTo>
                  <a:lnTo>
                    <a:pt x="7" y="0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7" y="53"/>
                  </a:lnTo>
                  <a:lnTo>
                    <a:pt x="7" y="59"/>
                  </a:lnTo>
                  <a:lnTo>
                    <a:pt x="13" y="59"/>
                  </a:lnTo>
                  <a:lnTo>
                    <a:pt x="13" y="66"/>
                  </a:lnTo>
                  <a:lnTo>
                    <a:pt x="20" y="66"/>
                  </a:lnTo>
                  <a:lnTo>
                    <a:pt x="33" y="66"/>
                  </a:lnTo>
                  <a:lnTo>
                    <a:pt x="73" y="66"/>
                  </a:lnTo>
                  <a:lnTo>
                    <a:pt x="86" y="66"/>
                  </a:lnTo>
                  <a:lnTo>
                    <a:pt x="92" y="66"/>
                  </a:lnTo>
                  <a:lnTo>
                    <a:pt x="99" y="66"/>
                  </a:lnTo>
                  <a:lnTo>
                    <a:pt x="99" y="59"/>
                  </a:lnTo>
                  <a:lnTo>
                    <a:pt x="105" y="59"/>
                  </a:lnTo>
                  <a:lnTo>
                    <a:pt x="105" y="53"/>
                  </a:lnTo>
                  <a:lnTo>
                    <a:pt x="105" y="53"/>
                  </a:lnTo>
                  <a:lnTo>
                    <a:pt x="112" y="46"/>
                  </a:lnTo>
                  <a:lnTo>
                    <a:pt x="105" y="39"/>
                  </a:lnTo>
                  <a:lnTo>
                    <a:pt x="105" y="39"/>
                  </a:lnTo>
                  <a:lnTo>
                    <a:pt x="105" y="33"/>
                  </a:lnTo>
                  <a:lnTo>
                    <a:pt x="105" y="33"/>
                  </a:lnTo>
                  <a:lnTo>
                    <a:pt x="105" y="33"/>
                  </a:lnTo>
                  <a:lnTo>
                    <a:pt x="105" y="26"/>
                  </a:lnTo>
                  <a:lnTo>
                    <a:pt x="99" y="26"/>
                  </a:lnTo>
                  <a:lnTo>
                    <a:pt x="99" y="26"/>
                  </a:lnTo>
                  <a:lnTo>
                    <a:pt x="99" y="26"/>
                  </a:lnTo>
                  <a:lnTo>
                    <a:pt x="151" y="26"/>
                  </a:lnTo>
                  <a:lnTo>
                    <a:pt x="151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auto">
            <a:xfrm>
              <a:off x="-777" y="5061"/>
              <a:ext cx="143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66" y="20"/>
                </a:cxn>
                <a:cxn ang="0">
                  <a:pos x="72" y="20"/>
                </a:cxn>
                <a:cxn ang="0">
                  <a:pos x="72" y="20"/>
                </a:cxn>
                <a:cxn ang="0">
                  <a:pos x="72" y="20"/>
                </a:cxn>
                <a:cxn ang="0">
                  <a:pos x="79" y="27"/>
                </a:cxn>
                <a:cxn ang="0">
                  <a:pos x="79" y="27"/>
                </a:cxn>
                <a:cxn ang="0">
                  <a:pos x="79" y="27"/>
                </a:cxn>
                <a:cxn ang="0">
                  <a:pos x="79" y="27"/>
                </a:cxn>
                <a:cxn ang="0">
                  <a:pos x="79" y="27"/>
                </a:cxn>
                <a:cxn ang="0">
                  <a:pos x="79" y="33"/>
                </a:cxn>
                <a:cxn ang="0">
                  <a:pos x="79" y="33"/>
                </a:cxn>
                <a:cxn ang="0">
                  <a:pos x="79" y="33"/>
                </a:cxn>
                <a:cxn ang="0">
                  <a:pos x="79" y="40"/>
                </a:cxn>
                <a:cxn ang="0">
                  <a:pos x="79" y="40"/>
                </a:cxn>
                <a:cxn ang="0">
                  <a:pos x="79" y="40"/>
                </a:cxn>
                <a:cxn ang="0">
                  <a:pos x="72" y="40"/>
                </a:cxn>
                <a:cxn ang="0">
                  <a:pos x="72" y="40"/>
                </a:cxn>
                <a:cxn ang="0">
                  <a:pos x="66" y="40"/>
                </a:cxn>
                <a:cxn ang="0">
                  <a:pos x="0" y="40"/>
                </a:cxn>
                <a:cxn ang="0">
                  <a:pos x="0" y="66"/>
                </a:cxn>
                <a:cxn ang="0">
                  <a:pos x="79" y="66"/>
                </a:cxn>
                <a:cxn ang="0">
                  <a:pos x="85" y="60"/>
                </a:cxn>
                <a:cxn ang="0">
                  <a:pos x="85" y="60"/>
                </a:cxn>
                <a:cxn ang="0">
                  <a:pos x="92" y="60"/>
                </a:cxn>
                <a:cxn ang="0">
                  <a:pos x="92" y="60"/>
                </a:cxn>
                <a:cxn ang="0">
                  <a:pos x="98" y="53"/>
                </a:cxn>
                <a:cxn ang="0">
                  <a:pos x="98" y="53"/>
                </a:cxn>
                <a:cxn ang="0">
                  <a:pos x="98" y="46"/>
                </a:cxn>
                <a:cxn ang="0">
                  <a:pos x="98" y="46"/>
                </a:cxn>
                <a:cxn ang="0">
                  <a:pos x="105" y="40"/>
                </a:cxn>
                <a:cxn ang="0">
                  <a:pos x="98" y="40"/>
                </a:cxn>
                <a:cxn ang="0">
                  <a:pos x="98" y="33"/>
                </a:cxn>
                <a:cxn ang="0">
                  <a:pos x="98" y="33"/>
                </a:cxn>
                <a:cxn ang="0">
                  <a:pos x="98" y="27"/>
                </a:cxn>
                <a:cxn ang="0">
                  <a:pos x="98" y="27"/>
                </a:cxn>
                <a:cxn ang="0">
                  <a:pos x="92" y="27"/>
                </a:cxn>
                <a:cxn ang="0">
                  <a:pos x="92" y="20"/>
                </a:cxn>
                <a:cxn ang="0">
                  <a:pos x="92" y="20"/>
                </a:cxn>
                <a:cxn ang="0">
                  <a:pos x="98" y="20"/>
                </a:cxn>
                <a:cxn ang="0">
                  <a:pos x="98" y="0"/>
                </a:cxn>
                <a:cxn ang="0">
                  <a:pos x="0" y="0"/>
                </a:cxn>
              </a:cxnLst>
              <a:rect l="0" t="0" r="r" b="b"/>
              <a:pathLst>
                <a:path w="105" h="66">
                  <a:moveTo>
                    <a:pt x="0" y="0"/>
                  </a:moveTo>
                  <a:lnTo>
                    <a:pt x="0" y="0"/>
                  </a:lnTo>
                  <a:lnTo>
                    <a:pt x="0" y="20"/>
                  </a:lnTo>
                  <a:lnTo>
                    <a:pt x="66" y="20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9" y="27"/>
                  </a:lnTo>
                  <a:lnTo>
                    <a:pt x="79" y="27"/>
                  </a:lnTo>
                  <a:lnTo>
                    <a:pt x="79" y="27"/>
                  </a:lnTo>
                  <a:lnTo>
                    <a:pt x="79" y="27"/>
                  </a:lnTo>
                  <a:lnTo>
                    <a:pt x="79" y="27"/>
                  </a:lnTo>
                  <a:lnTo>
                    <a:pt x="79" y="33"/>
                  </a:lnTo>
                  <a:lnTo>
                    <a:pt x="79" y="33"/>
                  </a:lnTo>
                  <a:lnTo>
                    <a:pt x="79" y="33"/>
                  </a:lnTo>
                  <a:lnTo>
                    <a:pt x="79" y="40"/>
                  </a:lnTo>
                  <a:lnTo>
                    <a:pt x="79" y="40"/>
                  </a:lnTo>
                  <a:lnTo>
                    <a:pt x="79" y="40"/>
                  </a:lnTo>
                  <a:lnTo>
                    <a:pt x="72" y="40"/>
                  </a:lnTo>
                  <a:lnTo>
                    <a:pt x="72" y="40"/>
                  </a:lnTo>
                  <a:lnTo>
                    <a:pt x="66" y="40"/>
                  </a:lnTo>
                  <a:lnTo>
                    <a:pt x="0" y="40"/>
                  </a:lnTo>
                  <a:lnTo>
                    <a:pt x="0" y="66"/>
                  </a:lnTo>
                  <a:lnTo>
                    <a:pt x="79" y="66"/>
                  </a:lnTo>
                  <a:lnTo>
                    <a:pt x="85" y="60"/>
                  </a:lnTo>
                  <a:lnTo>
                    <a:pt x="85" y="60"/>
                  </a:lnTo>
                  <a:lnTo>
                    <a:pt x="92" y="60"/>
                  </a:lnTo>
                  <a:lnTo>
                    <a:pt x="92" y="60"/>
                  </a:lnTo>
                  <a:lnTo>
                    <a:pt x="98" y="53"/>
                  </a:lnTo>
                  <a:lnTo>
                    <a:pt x="98" y="53"/>
                  </a:lnTo>
                  <a:lnTo>
                    <a:pt x="98" y="46"/>
                  </a:lnTo>
                  <a:lnTo>
                    <a:pt x="98" y="46"/>
                  </a:lnTo>
                  <a:lnTo>
                    <a:pt x="105" y="40"/>
                  </a:lnTo>
                  <a:lnTo>
                    <a:pt x="98" y="40"/>
                  </a:lnTo>
                  <a:lnTo>
                    <a:pt x="98" y="33"/>
                  </a:lnTo>
                  <a:lnTo>
                    <a:pt x="98" y="33"/>
                  </a:lnTo>
                  <a:lnTo>
                    <a:pt x="98" y="27"/>
                  </a:lnTo>
                  <a:lnTo>
                    <a:pt x="98" y="27"/>
                  </a:lnTo>
                  <a:lnTo>
                    <a:pt x="92" y="27"/>
                  </a:lnTo>
                  <a:lnTo>
                    <a:pt x="92" y="20"/>
                  </a:lnTo>
                  <a:lnTo>
                    <a:pt x="92" y="20"/>
                  </a:lnTo>
                  <a:lnTo>
                    <a:pt x="98" y="20"/>
                  </a:lnTo>
                  <a:lnTo>
                    <a:pt x="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auto">
            <a:xfrm>
              <a:off x="-787" y="5512"/>
              <a:ext cx="153" cy="89"/>
            </a:xfrm>
            <a:custGeom>
              <a:avLst/>
              <a:gdLst/>
              <a:ahLst/>
              <a:cxnLst>
                <a:cxn ang="0">
                  <a:pos x="46" y="65"/>
                </a:cxn>
                <a:cxn ang="0">
                  <a:pos x="46" y="65"/>
                </a:cxn>
                <a:cxn ang="0">
                  <a:pos x="79" y="65"/>
                </a:cxn>
                <a:cxn ang="0">
                  <a:pos x="86" y="65"/>
                </a:cxn>
                <a:cxn ang="0">
                  <a:pos x="92" y="59"/>
                </a:cxn>
                <a:cxn ang="0">
                  <a:pos x="92" y="59"/>
                </a:cxn>
                <a:cxn ang="0">
                  <a:pos x="99" y="52"/>
                </a:cxn>
                <a:cxn ang="0">
                  <a:pos x="105" y="52"/>
                </a:cxn>
                <a:cxn ang="0">
                  <a:pos x="105" y="46"/>
                </a:cxn>
                <a:cxn ang="0">
                  <a:pos x="105" y="39"/>
                </a:cxn>
                <a:cxn ang="0">
                  <a:pos x="112" y="33"/>
                </a:cxn>
                <a:cxn ang="0">
                  <a:pos x="105" y="26"/>
                </a:cxn>
                <a:cxn ang="0">
                  <a:pos x="105" y="26"/>
                </a:cxn>
                <a:cxn ang="0">
                  <a:pos x="105" y="13"/>
                </a:cxn>
                <a:cxn ang="0">
                  <a:pos x="105" y="13"/>
                </a:cxn>
                <a:cxn ang="0">
                  <a:pos x="99" y="13"/>
                </a:cxn>
                <a:cxn ang="0">
                  <a:pos x="92" y="6"/>
                </a:cxn>
                <a:cxn ang="0">
                  <a:pos x="92" y="6"/>
                </a:cxn>
                <a:cxn ang="0">
                  <a:pos x="86" y="0"/>
                </a:cxn>
                <a:cxn ang="0">
                  <a:pos x="73" y="0"/>
                </a:cxn>
                <a:cxn ang="0">
                  <a:pos x="40" y="0"/>
                </a:cxn>
                <a:cxn ang="0">
                  <a:pos x="27" y="0"/>
                </a:cxn>
                <a:cxn ang="0">
                  <a:pos x="20" y="6"/>
                </a:cxn>
                <a:cxn ang="0">
                  <a:pos x="20" y="6"/>
                </a:cxn>
                <a:cxn ang="0">
                  <a:pos x="13" y="13"/>
                </a:cxn>
                <a:cxn ang="0">
                  <a:pos x="7" y="13"/>
                </a:cxn>
                <a:cxn ang="0">
                  <a:pos x="7" y="13"/>
                </a:cxn>
                <a:cxn ang="0">
                  <a:pos x="7" y="19"/>
                </a:cxn>
                <a:cxn ang="0">
                  <a:pos x="7" y="26"/>
                </a:cxn>
                <a:cxn ang="0">
                  <a:pos x="0" y="26"/>
                </a:cxn>
                <a:cxn ang="0">
                  <a:pos x="0" y="33"/>
                </a:cxn>
                <a:cxn ang="0">
                  <a:pos x="0" y="39"/>
                </a:cxn>
                <a:cxn ang="0">
                  <a:pos x="7" y="46"/>
                </a:cxn>
                <a:cxn ang="0">
                  <a:pos x="7" y="52"/>
                </a:cxn>
                <a:cxn ang="0">
                  <a:pos x="13" y="52"/>
                </a:cxn>
                <a:cxn ang="0">
                  <a:pos x="13" y="59"/>
                </a:cxn>
                <a:cxn ang="0">
                  <a:pos x="20" y="59"/>
                </a:cxn>
                <a:cxn ang="0">
                  <a:pos x="20" y="59"/>
                </a:cxn>
                <a:cxn ang="0">
                  <a:pos x="27" y="65"/>
                </a:cxn>
                <a:cxn ang="0">
                  <a:pos x="33" y="65"/>
                </a:cxn>
                <a:cxn ang="0">
                  <a:pos x="33" y="46"/>
                </a:cxn>
                <a:cxn ang="0">
                  <a:pos x="33" y="39"/>
                </a:cxn>
                <a:cxn ang="0">
                  <a:pos x="27" y="39"/>
                </a:cxn>
                <a:cxn ang="0">
                  <a:pos x="27" y="39"/>
                </a:cxn>
                <a:cxn ang="0">
                  <a:pos x="27" y="39"/>
                </a:cxn>
                <a:cxn ang="0">
                  <a:pos x="27" y="33"/>
                </a:cxn>
                <a:cxn ang="0">
                  <a:pos x="27" y="33"/>
                </a:cxn>
                <a:cxn ang="0">
                  <a:pos x="27" y="26"/>
                </a:cxn>
                <a:cxn ang="0">
                  <a:pos x="27" y="26"/>
                </a:cxn>
                <a:cxn ang="0">
                  <a:pos x="27" y="26"/>
                </a:cxn>
                <a:cxn ang="0">
                  <a:pos x="33" y="19"/>
                </a:cxn>
                <a:cxn ang="0">
                  <a:pos x="46" y="19"/>
                </a:cxn>
                <a:cxn ang="0">
                  <a:pos x="46" y="65"/>
                </a:cxn>
              </a:cxnLst>
              <a:rect l="0" t="0" r="r" b="b"/>
              <a:pathLst>
                <a:path w="112" h="65">
                  <a:moveTo>
                    <a:pt x="46" y="65"/>
                  </a:moveTo>
                  <a:lnTo>
                    <a:pt x="46" y="65"/>
                  </a:lnTo>
                  <a:lnTo>
                    <a:pt x="79" y="65"/>
                  </a:lnTo>
                  <a:lnTo>
                    <a:pt x="86" y="65"/>
                  </a:lnTo>
                  <a:lnTo>
                    <a:pt x="92" y="59"/>
                  </a:lnTo>
                  <a:lnTo>
                    <a:pt x="92" y="59"/>
                  </a:lnTo>
                  <a:lnTo>
                    <a:pt x="99" y="52"/>
                  </a:lnTo>
                  <a:lnTo>
                    <a:pt x="105" y="52"/>
                  </a:lnTo>
                  <a:lnTo>
                    <a:pt x="105" y="46"/>
                  </a:lnTo>
                  <a:lnTo>
                    <a:pt x="105" y="39"/>
                  </a:lnTo>
                  <a:lnTo>
                    <a:pt x="112" y="33"/>
                  </a:lnTo>
                  <a:lnTo>
                    <a:pt x="105" y="26"/>
                  </a:lnTo>
                  <a:lnTo>
                    <a:pt x="105" y="26"/>
                  </a:lnTo>
                  <a:lnTo>
                    <a:pt x="105" y="13"/>
                  </a:lnTo>
                  <a:lnTo>
                    <a:pt x="105" y="13"/>
                  </a:lnTo>
                  <a:lnTo>
                    <a:pt x="99" y="13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86" y="0"/>
                  </a:lnTo>
                  <a:lnTo>
                    <a:pt x="73" y="0"/>
                  </a:lnTo>
                  <a:lnTo>
                    <a:pt x="40" y="0"/>
                  </a:lnTo>
                  <a:lnTo>
                    <a:pt x="27" y="0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3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7" y="26"/>
                  </a:lnTo>
                  <a:lnTo>
                    <a:pt x="0" y="26"/>
                  </a:lnTo>
                  <a:lnTo>
                    <a:pt x="0" y="33"/>
                  </a:lnTo>
                  <a:lnTo>
                    <a:pt x="0" y="39"/>
                  </a:lnTo>
                  <a:lnTo>
                    <a:pt x="7" y="46"/>
                  </a:lnTo>
                  <a:lnTo>
                    <a:pt x="7" y="52"/>
                  </a:lnTo>
                  <a:lnTo>
                    <a:pt x="13" y="52"/>
                  </a:lnTo>
                  <a:lnTo>
                    <a:pt x="13" y="59"/>
                  </a:lnTo>
                  <a:lnTo>
                    <a:pt x="20" y="59"/>
                  </a:lnTo>
                  <a:lnTo>
                    <a:pt x="20" y="59"/>
                  </a:lnTo>
                  <a:lnTo>
                    <a:pt x="27" y="65"/>
                  </a:lnTo>
                  <a:lnTo>
                    <a:pt x="33" y="65"/>
                  </a:lnTo>
                  <a:lnTo>
                    <a:pt x="33" y="46"/>
                  </a:lnTo>
                  <a:lnTo>
                    <a:pt x="33" y="39"/>
                  </a:lnTo>
                  <a:lnTo>
                    <a:pt x="27" y="39"/>
                  </a:lnTo>
                  <a:lnTo>
                    <a:pt x="27" y="39"/>
                  </a:lnTo>
                  <a:lnTo>
                    <a:pt x="27" y="39"/>
                  </a:lnTo>
                  <a:lnTo>
                    <a:pt x="27" y="33"/>
                  </a:lnTo>
                  <a:lnTo>
                    <a:pt x="27" y="33"/>
                  </a:lnTo>
                  <a:lnTo>
                    <a:pt x="27" y="26"/>
                  </a:lnTo>
                  <a:lnTo>
                    <a:pt x="27" y="26"/>
                  </a:lnTo>
                  <a:lnTo>
                    <a:pt x="27" y="26"/>
                  </a:lnTo>
                  <a:lnTo>
                    <a:pt x="33" y="19"/>
                  </a:lnTo>
                  <a:lnTo>
                    <a:pt x="46" y="19"/>
                  </a:lnTo>
                  <a:lnTo>
                    <a:pt x="46" y="6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22" name="Freeform 98"/>
            <p:cNvSpPr>
              <a:spLocks/>
            </p:cNvSpPr>
            <p:nvPr/>
          </p:nvSpPr>
          <p:spPr bwMode="auto">
            <a:xfrm>
              <a:off x="-750" y="5250"/>
              <a:ext cx="81" cy="28"/>
            </a:xfrm>
            <a:custGeom>
              <a:avLst/>
              <a:gdLst/>
              <a:ahLst/>
              <a:cxnLst>
                <a:cxn ang="0">
                  <a:pos x="13" y="20"/>
                </a:cxn>
                <a:cxn ang="0">
                  <a:pos x="13" y="20"/>
                </a:cxn>
                <a:cxn ang="0">
                  <a:pos x="6" y="20"/>
                </a:cxn>
                <a:cxn ang="0">
                  <a:pos x="6" y="20"/>
                </a:cxn>
                <a:cxn ang="0">
                  <a:pos x="0" y="20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59" y="0"/>
                </a:cxn>
                <a:cxn ang="0">
                  <a:pos x="59" y="0"/>
                </a:cxn>
                <a:cxn ang="0">
                  <a:pos x="59" y="0"/>
                </a:cxn>
                <a:cxn ang="0">
                  <a:pos x="59" y="7"/>
                </a:cxn>
                <a:cxn ang="0">
                  <a:pos x="59" y="7"/>
                </a:cxn>
                <a:cxn ang="0">
                  <a:pos x="59" y="7"/>
                </a:cxn>
                <a:cxn ang="0">
                  <a:pos x="59" y="13"/>
                </a:cxn>
                <a:cxn ang="0">
                  <a:pos x="59" y="13"/>
                </a:cxn>
                <a:cxn ang="0">
                  <a:pos x="59" y="13"/>
                </a:cxn>
                <a:cxn ang="0">
                  <a:pos x="59" y="13"/>
                </a:cxn>
                <a:cxn ang="0">
                  <a:pos x="59" y="20"/>
                </a:cxn>
                <a:cxn ang="0">
                  <a:pos x="52" y="20"/>
                </a:cxn>
                <a:cxn ang="0">
                  <a:pos x="52" y="20"/>
                </a:cxn>
                <a:cxn ang="0">
                  <a:pos x="46" y="20"/>
                </a:cxn>
                <a:cxn ang="0">
                  <a:pos x="13" y="20"/>
                </a:cxn>
              </a:cxnLst>
              <a:rect l="0" t="0" r="r" b="b"/>
              <a:pathLst>
                <a:path w="59" h="20">
                  <a:moveTo>
                    <a:pt x="13" y="20"/>
                  </a:moveTo>
                  <a:lnTo>
                    <a:pt x="13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7"/>
                  </a:lnTo>
                  <a:lnTo>
                    <a:pt x="59" y="7"/>
                  </a:lnTo>
                  <a:lnTo>
                    <a:pt x="59" y="7"/>
                  </a:lnTo>
                  <a:lnTo>
                    <a:pt x="59" y="13"/>
                  </a:lnTo>
                  <a:lnTo>
                    <a:pt x="59" y="13"/>
                  </a:lnTo>
                  <a:lnTo>
                    <a:pt x="59" y="13"/>
                  </a:lnTo>
                  <a:lnTo>
                    <a:pt x="59" y="13"/>
                  </a:lnTo>
                  <a:lnTo>
                    <a:pt x="59" y="20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46" y="20"/>
                  </a:lnTo>
                  <a:lnTo>
                    <a:pt x="13" y="2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-840" y="5359"/>
              <a:ext cx="197" cy="9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0"/>
                </a:cxn>
                <a:cxn ang="0">
                  <a:pos x="46" y="26"/>
                </a:cxn>
                <a:cxn ang="0">
                  <a:pos x="33" y="26"/>
                </a:cxn>
                <a:cxn ang="0">
                  <a:pos x="26" y="20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20" y="7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20"/>
                </a:cxn>
                <a:cxn ang="0">
                  <a:pos x="0" y="26"/>
                </a:cxn>
                <a:cxn ang="0">
                  <a:pos x="7" y="26"/>
                </a:cxn>
                <a:cxn ang="0">
                  <a:pos x="7" y="33"/>
                </a:cxn>
                <a:cxn ang="0">
                  <a:pos x="7" y="33"/>
                </a:cxn>
                <a:cxn ang="0">
                  <a:pos x="13" y="39"/>
                </a:cxn>
                <a:cxn ang="0">
                  <a:pos x="13" y="39"/>
                </a:cxn>
                <a:cxn ang="0">
                  <a:pos x="20" y="39"/>
                </a:cxn>
                <a:cxn ang="0">
                  <a:pos x="26" y="46"/>
                </a:cxn>
                <a:cxn ang="0">
                  <a:pos x="144" y="72"/>
                </a:cxn>
                <a:cxn ang="0">
                  <a:pos x="144" y="53"/>
                </a:cxn>
                <a:cxn ang="0">
                  <a:pos x="79" y="39"/>
                </a:cxn>
                <a:cxn ang="0">
                  <a:pos x="79" y="39"/>
                </a:cxn>
                <a:cxn ang="0">
                  <a:pos x="144" y="20"/>
                </a:cxn>
                <a:cxn ang="0">
                  <a:pos x="144" y="0"/>
                </a:cxn>
              </a:cxnLst>
              <a:rect l="0" t="0" r="r" b="b"/>
              <a:pathLst>
                <a:path w="144" h="72">
                  <a:moveTo>
                    <a:pt x="144" y="0"/>
                  </a:moveTo>
                  <a:lnTo>
                    <a:pt x="144" y="0"/>
                  </a:lnTo>
                  <a:lnTo>
                    <a:pt x="46" y="26"/>
                  </a:lnTo>
                  <a:lnTo>
                    <a:pt x="33" y="26"/>
                  </a:lnTo>
                  <a:lnTo>
                    <a:pt x="26" y="20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7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7" y="26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20" y="39"/>
                  </a:lnTo>
                  <a:lnTo>
                    <a:pt x="26" y="46"/>
                  </a:lnTo>
                  <a:lnTo>
                    <a:pt x="144" y="72"/>
                  </a:lnTo>
                  <a:lnTo>
                    <a:pt x="144" y="53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144" y="2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-697" y="5538"/>
              <a:ext cx="28" cy="3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20" y="7"/>
                </a:cxn>
                <a:cxn ang="0">
                  <a:pos x="20" y="7"/>
                </a:cxn>
                <a:cxn ang="0">
                  <a:pos x="20" y="14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13" y="20"/>
                </a:cxn>
                <a:cxn ang="0">
                  <a:pos x="13" y="27"/>
                </a:cxn>
                <a:cxn ang="0">
                  <a:pos x="0" y="27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20" h="27">
                  <a:moveTo>
                    <a:pt x="13" y="0"/>
                  </a:moveTo>
                  <a:lnTo>
                    <a:pt x="13" y="0"/>
                  </a:lnTo>
                  <a:lnTo>
                    <a:pt x="13" y="7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20" y="14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13" y="20"/>
                  </a:lnTo>
                  <a:lnTo>
                    <a:pt x="13" y="27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-777" y="5664"/>
              <a:ext cx="143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66" y="20"/>
                </a:cxn>
                <a:cxn ang="0">
                  <a:pos x="72" y="27"/>
                </a:cxn>
                <a:cxn ang="0">
                  <a:pos x="79" y="27"/>
                </a:cxn>
                <a:cxn ang="0">
                  <a:pos x="79" y="27"/>
                </a:cxn>
                <a:cxn ang="0">
                  <a:pos x="79" y="33"/>
                </a:cxn>
                <a:cxn ang="0">
                  <a:pos x="79" y="33"/>
                </a:cxn>
                <a:cxn ang="0">
                  <a:pos x="79" y="40"/>
                </a:cxn>
                <a:cxn ang="0">
                  <a:pos x="79" y="40"/>
                </a:cxn>
                <a:cxn ang="0">
                  <a:pos x="79" y="40"/>
                </a:cxn>
                <a:cxn ang="0">
                  <a:pos x="72" y="46"/>
                </a:cxn>
                <a:cxn ang="0">
                  <a:pos x="66" y="46"/>
                </a:cxn>
                <a:cxn ang="0">
                  <a:pos x="0" y="46"/>
                </a:cxn>
                <a:cxn ang="0">
                  <a:pos x="0" y="66"/>
                </a:cxn>
                <a:cxn ang="0">
                  <a:pos x="79" y="66"/>
                </a:cxn>
                <a:cxn ang="0">
                  <a:pos x="85" y="66"/>
                </a:cxn>
                <a:cxn ang="0">
                  <a:pos x="85" y="66"/>
                </a:cxn>
                <a:cxn ang="0">
                  <a:pos x="92" y="59"/>
                </a:cxn>
                <a:cxn ang="0">
                  <a:pos x="98" y="59"/>
                </a:cxn>
                <a:cxn ang="0">
                  <a:pos x="98" y="53"/>
                </a:cxn>
                <a:cxn ang="0">
                  <a:pos x="98" y="53"/>
                </a:cxn>
                <a:cxn ang="0">
                  <a:pos x="105" y="46"/>
                </a:cxn>
                <a:cxn ang="0">
                  <a:pos x="98" y="40"/>
                </a:cxn>
                <a:cxn ang="0">
                  <a:pos x="98" y="33"/>
                </a:cxn>
                <a:cxn ang="0">
                  <a:pos x="98" y="33"/>
                </a:cxn>
                <a:cxn ang="0">
                  <a:pos x="98" y="27"/>
                </a:cxn>
                <a:cxn ang="0">
                  <a:pos x="92" y="27"/>
                </a:cxn>
                <a:cxn ang="0">
                  <a:pos x="92" y="27"/>
                </a:cxn>
                <a:cxn ang="0">
                  <a:pos x="92" y="20"/>
                </a:cxn>
                <a:cxn ang="0">
                  <a:pos x="98" y="20"/>
                </a:cxn>
                <a:cxn ang="0">
                  <a:pos x="98" y="0"/>
                </a:cxn>
                <a:cxn ang="0">
                  <a:pos x="0" y="0"/>
                </a:cxn>
              </a:cxnLst>
              <a:rect l="0" t="0" r="r" b="b"/>
              <a:pathLst>
                <a:path w="105" h="66">
                  <a:moveTo>
                    <a:pt x="0" y="0"/>
                  </a:moveTo>
                  <a:lnTo>
                    <a:pt x="0" y="0"/>
                  </a:lnTo>
                  <a:lnTo>
                    <a:pt x="0" y="20"/>
                  </a:lnTo>
                  <a:lnTo>
                    <a:pt x="66" y="20"/>
                  </a:lnTo>
                  <a:lnTo>
                    <a:pt x="72" y="27"/>
                  </a:lnTo>
                  <a:lnTo>
                    <a:pt x="79" y="27"/>
                  </a:lnTo>
                  <a:lnTo>
                    <a:pt x="79" y="27"/>
                  </a:lnTo>
                  <a:lnTo>
                    <a:pt x="79" y="33"/>
                  </a:lnTo>
                  <a:lnTo>
                    <a:pt x="79" y="33"/>
                  </a:lnTo>
                  <a:lnTo>
                    <a:pt x="79" y="40"/>
                  </a:lnTo>
                  <a:lnTo>
                    <a:pt x="79" y="40"/>
                  </a:lnTo>
                  <a:lnTo>
                    <a:pt x="79" y="40"/>
                  </a:lnTo>
                  <a:lnTo>
                    <a:pt x="72" y="46"/>
                  </a:lnTo>
                  <a:lnTo>
                    <a:pt x="66" y="46"/>
                  </a:lnTo>
                  <a:lnTo>
                    <a:pt x="0" y="46"/>
                  </a:lnTo>
                  <a:lnTo>
                    <a:pt x="0" y="66"/>
                  </a:lnTo>
                  <a:lnTo>
                    <a:pt x="79" y="66"/>
                  </a:lnTo>
                  <a:lnTo>
                    <a:pt x="85" y="66"/>
                  </a:lnTo>
                  <a:lnTo>
                    <a:pt x="85" y="66"/>
                  </a:lnTo>
                  <a:lnTo>
                    <a:pt x="92" y="59"/>
                  </a:lnTo>
                  <a:lnTo>
                    <a:pt x="98" y="59"/>
                  </a:lnTo>
                  <a:lnTo>
                    <a:pt x="98" y="53"/>
                  </a:lnTo>
                  <a:lnTo>
                    <a:pt x="98" y="53"/>
                  </a:lnTo>
                  <a:lnTo>
                    <a:pt x="105" y="46"/>
                  </a:lnTo>
                  <a:lnTo>
                    <a:pt x="98" y="40"/>
                  </a:lnTo>
                  <a:lnTo>
                    <a:pt x="98" y="33"/>
                  </a:lnTo>
                  <a:lnTo>
                    <a:pt x="98" y="33"/>
                  </a:lnTo>
                  <a:lnTo>
                    <a:pt x="98" y="27"/>
                  </a:lnTo>
                  <a:lnTo>
                    <a:pt x="92" y="27"/>
                  </a:lnTo>
                  <a:lnTo>
                    <a:pt x="92" y="27"/>
                  </a:lnTo>
                  <a:lnTo>
                    <a:pt x="92" y="20"/>
                  </a:lnTo>
                  <a:lnTo>
                    <a:pt x="98" y="20"/>
                  </a:lnTo>
                  <a:lnTo>
                    <a:pt x="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26" name="Freeform 102"/>
            <p:cNvSpPr>
              <a:spLocks/>
            </p:cNvSpPr>
            <p:nvPr/>
          </p:nvSpPr>
          <p:spPr bwMode="auto">
            <a:xfrm>
              <a:off x="-1327" y="2111"/>
              <a:ext cx="199" cy="297"/>
            </a:xfrm>
            <a:custGeom>
              <a:avLst/>
              <a:gdLst/>
              <a:ahLst/>
              <a:cxnLst>
                <a:cxn ang="0">
                  <a:pos x="7" y="191"/>
                </a:cxn>
                <a:cxn ang="0">
                  <a:pos x="46" y="191"/>
                </a:cxn>
                <a:cxn ang="0">
                  <a:pos x="66" y="184"/>
                </a:cxn>
                <a:cxn ang="0">
                  <a:pos x="79" y="184"/>
                </a:cxn>
                <a:cxn ang="0">
                  <a:pos x="86" y="177"/>
                </a:cxn>
                <a:cxn ang="0">
                  <a:pos x="92" y="171"/>
                </a:cxn>
                <a:cxn ang="0">
                  <a:pos x="92" y="171"/>
                </a:cxn>
                <a:cxn ang="0">
                  <a:pos x="92" y="164"/>
                </a:cxn>
                <a:cxn ang="0">
                  <a:pos x="92" y="158"/>
                </a:cxn>
                <a:cxn ang="0">
                  <a:pos x="86" y="151"/>
                </a:cxn>
                <a:cxn ang="0">
                  <a:pos x="86" y="145"/>
                </a:cxn>
                <a:cxn ang="0">
                  <a:pos x="79" y="138"/>
                </a:cxn>
                <a:cxn ang="0">
                  <a:pos x="60" y="132"/>
                </a:cxn>
                <a:cxn ang="0">
                  <a:pos x="46" y="118"/>
                </a:cxn>
                <a:cxn ang="0">
                  <a:pos x="33" y="112"/>
                </a:cxn>
                <a:cxn ang="0">
                  <a:pos x="20" y="99"/>
                </a:cxn>
                <a:cxn ang="0">
                  <a:pos x="14" y="92"/>
                </a:cxn>
                <a:cxn ang="0">
                  <a:pos x="7" y="79"/>
                </a:cxn>
                <a:cxn ang="0">
                  <a:pos x="0" y="72"/>
                </a:cxn>
                <a:cxn ang="0">
                  <a:pos x="0" y="59"/>
                </a:cxn>
                <a:cxn ang="0">
                  <a:pos x="0" y="46"/>
                </a:cxn>
                <a:cxn ang="0">
                  <a:pos x="7" y="33"/>
                </a:cxn>
                <a:cxn ang="0">
                  <a:pos x="14" y="20"/>
                </a:cxn>
                <a:cxn ang="0">
                  <a:pos x="20" y="13"/>
                </a:cxn>
                <a:cxn ang="0">
                  <a:pos x="27" y="7"/>
                </a:cxn>
                <a:cxn ang="0">
                  <a:pos x="46" y="0"/>
                </a:cxn>
                <a:cxn ang="0">
                  <a:pos x="66" y="0"/>
                </a:cxn>
                <a:cxn ang="0">
                  <a:pos x="86" y="0"/>
                </a:cxn>
                <a:cxn ang="0">
                  <a:pos x="112" y="0"/>
                </a:cxn>
                <a:cxn ang="0">
                  <a:pos x="132" y="26"/>
                </a:cxn>
                <a:cxn ang="0">
                  <a:pos x="99" y="26"/>
                </a:cxn>
                <a:cxn ang="0">
                  <a:pos x="86" y="26"/>
                </a:cxn>
                <a:cxn ang="0">
                  <a:pos x="79" y="26"/>
                </a:cxn>
                <a:cxn ang="0">
                  <a:pos x="66" y="33"/>
                </a:cxn>
                <a:cxn ang="0">
                  <a:pos x="60" y="40"/>
                </a:cxn>
                <a:cxn ang="0">
                  <a:pos x="53" y="40"/>
                </a:cxn>
                <a:cxn ang="0">
                  <a:pos x="53" y="46"/>
                </a:cxn>
                <a:cxn ang="0">
                  <a:pos x="53" y="53"/>
                </a:cxn>
                <a:cxn ang="0">
                  <a:pos x="53" y="59"/>
                </a:cxn>
                <a:cxn ang="0">
                  <a:pos x="60" y="59"/>
                </a:cxn>
                <a:cxn ang="0">
                  <a:pos x="66" y="66"/>
                </a:cxn>
                <a:cxn ang="0">
                  <a:pos x="86" y="79"/>
                </a:cxn>
                <a:cxn ang="0">
                  <a:pos x="119" y="105"/>
                </a:cxn>
                <a:cxn ang="0">
                  <a:pos x="125" y="112"/>
                </a:cxn>
                <a:cxn ang="0">
                  <a:pos x="138" y="118"/>
                </a:cxn>
                <a:cxn ang="0">
                  <a:pos x="145" y="132"/>
                </a:cxn>
                <a:cxn ang="0">
                  <a:pos x="145" y="138"/>
                </a:cxn>
                <a:cxn ang="0">
                  <a:pos x="145" y="151"/>
                </a:cxn>
                <a:cxn ang="0">
                  <a:pos x="145" y="164"/>
                </a:cxn>
                <a:cxn ang="0">
                  <a:pos x="138" y="177"/>
                </a:cxn>
                <a:cxn ang="0">
                  <a:pos x="138" y="191"/>
                </a:cxn>
                <a:cxn ang="0">
                  <a:pos x="125" y="197"/>
                </a:cxn>
                <a:cxn ang="0">
                  <a:pos x="119" y="204"/>
                </a:cxn>
                <a:cxn ang="0">
                  <a:pos x="105" y="210"/>
                </a:cxn>
                <a:cxn ang="0">
                  <a:pos x="86" y="217"/>
                </a:cxn>
                <a:cxn ang="0">
                  <a:pos x="66" y="217"/>
                </a:cxn>
                <a:cxn ang="0">
                  <a:pos x="27" y="217"/>
                </a:cxn>
                <a:cxn ang="0">
                  <a:pos x="7" y="191"/>
                </a:cxn>
              </a:cxnLst>
              <a:rect l="0" t="0" r="r" b="b"/>
              <a:pathLst>
                <a:path w="145" h="217">
                  <a:moveTo>
                    <a:pt x="7" y="191"/>
                  </a:moveTo>
                  <a:lnTo>
                    <a:pt x="7" y="191"/>
                  </a:lnTo>
                  <a:lnTo>
                    <a:pt x="33" y="191"/>
                  </a:lnTo>
                  <a:lnTo>
                    <a:pt x="46" y="191"/>
                  </a:lnTo>
                  <a:lnTo>
                    <a:pt x="53" y="191"/>
                  </a:lnTo>
                  <a:lnTo>
                    <a:pt x="66" y="184"/>
                  </a:lnTo>
                  <a:lnTo>
                    <a:pt x="73" y="184"/>
                  </a:lnTo>
                  <a:lnTo>
                    <a:pt x="79" y="184"/>
                  </a:lnTo>
                  <a:lnTo>
                    <a:pt x="79" y="177"/>
                  </a:lnTo>
                  <a:lnTo>
                    <a:pt x="86" y="177"/>
                  </a:lnTo>
                  <a:lnTo>
                    <a:pt x="86" y="177"/>
                  </a:lnTo>
                  <a:lnTo>
                    <a:pt x="92" y="171"/>
                  </a:lnTo>
                  <a:lnTo>
                    <a:pt x="92" y="171"/>
                  </a:lnTo>
                  <a:lnTo>
                    <a:pt x="92" y="171"/>
                  </a:lnTo>
                  <a:lnTo>
                    <a:pt x="92" y="164"/>
                  </a:lnTo>
                  <a:lnTo>
                    <a:pt x="92" y="164"/>
                  </a:lnTo>
                  <a:lnTo>
                    <a:pt x="92" y="158"/>
                  </a:lnTo>
                  <a:lnTo>
                    <a:pt x="92" y="158"/>
                  </a:lnTo>
                  <a:lnTo>
                    <a:pt x="92" y="151"/>
                  </a:lnTo>
                  <a:lnTo>
                    <a:pt x="86" y="151"/>
                  </a:lnTo>
                  <a:lnTo>
                    <a:pt x="86" y="145"/>
                  </a:lnTo>
                  <a:lnTo>
                    <a:pt x="86" y="145"/>
                  </a:lnTo>
                  <a:lnTo>
                    <a:pt x="86" y="145"/>
                  </a:lnTo>
                  <a:lnTo>
                    <a:pt x="79" y="138"/>
                  </a:lnTo>
                  <a:lnTo>
                    <a:pt x="73" y="138"/>
                  </a:lnTo>
                  <a:lnTo>
                    <a:pt x="60" y="132"/>
                  </a:lnTo>
                  <a:lnTo>
                    <a:pt x="53" y="125"/>
                  </a:lnTo>
                  <a:lnTo>
                    <a:pt x="46" y="118"/>
                  </a:lnTo>
                  <a:lnTo>
                    <a:pt x="40" y="118"/>
                  </a:lnTo>
                  <a:lnTo>
                    <a:pt x="33" y="112"/>
                  </a:lnTo>
                  <a:lnTo>
                    <a:pt x="27" y="112"/>
                  </a:lnTo>
                  <a:lnTo>
                    <a:pt x="20" y="99"/>
                  </a:lnTo>
                  <a:lnTo>
                    <a:pt x="14" y="99"/>
                  </a:lnTo>
                  <a:lnTo>
                    <a:pt x="14" y="92"/>
                  </a:lnTo>
                  <a:lnTo>
                    <a:pt x="7" y="86"/>
                  </a:lnTo>
                  <a:lnTo>
                    <a:pt x="7" y="79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0" y="59"/>
                  </a:lnTo>
                  <a:lnTo>
                    <a:pt x="0" y="53"/>
                  </a:lnTo>
                  <a:lnTo>
                    <a:pt x="0" y="46"/>
                  </a:lnTo>
                  <a:lnTo>
                    <a:pt x="7" y="40"/>
                  </a:lnTo>
                  <a:lnTo>
                    <a:pt x="7" y="33"/>
                  </a:lnTo>
                  <a:lnTo>
                    <a:pt x="7" y="26"/>
                  </a:lnTo>
                  <a:lnTo>
                    <a:pt x="14" y="20"/>
                  </a:lnTo>
                  <a:lnTo>
                    <a:pt x="20" y="20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7" y="7"/>
                  </a:lnTo>
                  <a:lnTo>
                    <a:pt x="40" y="7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66" y="0"/>
                  </a:lnTo>
                  <a:lnTo>
                    <a:pt x="79" y="0"/>
                  </a:lnTo>
                  <a:lnTo>
                    <a:pt x="86" y="0"/>
                  </a:lnTo>
                  <a:lnTo>
                    <a:pt x="99" y="0"/>
                  </a:lnTo>
                  <a:lnTo>
                    <a:pt x="112" y="0"/>
                  </a:lnTo>
                  <a:lnTo>
                    <a:pt x="132" y="0"/>
                  </a:lnTo>
                  <a:lnTo>
                    <a:pt x="132" y="26"/>
                  </a:lnTo>
                  <a:lnTo>
                    <a:pt x="119" y="26"/>
                  </a:lnTo>
                  <a:lnTo>
                    <a:pt x="99" y="26"/>
                  </a:lnTo>
                  <a:lnTo>
                    <a:pt x="92" y="26"/>
                  </a:lnTo>
                  <a:lnTo>
                    <a:pt x="86" y="26"/>
                  </a:lnTo>
                  <a:lnTo>
                    <a:pt x="79" y="26"/>
                  </a:lnTo>
                  <a:lnTo>
                    <a:pt x="79" y="26"/>
                  </a:lnTo>
                  <a:lnTo>
                    <a:pt x="73" y="26"/>
                  </a:lnTo>
                  <a:lnTo>
                    <a:pt x="66" y="33"/>
                  </a:lnTo>
                  <a:lnTo>
                    <a:pt x="60" y="33"/>
                  </a:lnTo>
                  <a:lnTo>
                    <a:pt x="60" y="40"/>
                  </a:lnTo>
                  <a:lnTo>
                    <a:pt x="53" y="40"/>
                  </a:lnTo>
                  <a:lnTo>
                    <a:pt x="53" y="40"/>
                  </a:lnTo>
                  <a:lnTo>
                    <a:pt x="53" y="46"/>
                  </a:lnTo>
                  <a:lnTo>
                    <a:pt x="53" y="46"/>
                  </a:lnTo>
                  <a:lnTo>
                    <a:pt x="53" y="46"/>
                  </a:lnTo>
                  <a:lnTo>
                    <a:pt x="53" y="53"/>
                  </a:lnTo>
                  <a:lnTo>
                    <a:pt x="53" y="53"/>
                  </a:lnTo>
                  <a:lnTo>
                    <a:pt x="53" y="59"/>
                  </a:lnTo>
                  <a:lnTo>
                    <a:pt x="53" y="59"/>
                  </a:lnTo>
                  <a:lnTo>
                    <a:pt x="60" y="59"/>
                  </a:lnTo>
                  <a:lnTo>
                    <a:pt x="60" y="66"/>
                  </a:lnTo>
                  <a:lnTo>
                    <a:pt x="66" y="66"/>
                  </a:lnTo>
                  <a:lnTo>
                    <a:pt x="73" y="72"/>
                  </a:lnTo>
                  <a:lnTo>
                    <a:pt x="86" y="79"/>
                  </a:lnTo>
                  <a:lnTo>
                    <a:pt x="105" y="92"/>
                  </a:lnTo>
                  <a:lnTo>
                    <a:pt x="119" y="105"/>
                  </a:lnTo>
                  <a:lnTo>
                    <a:pt x="125" y="105"/>
                  </a:lnTo>
                  <a:lnTo>
                    <a:pt x="125" y="112"/>
                  </a:lnTo>
                  <a:lnTo>
                    <a:pt x="132" y="112"/>
                  </a:lnTo>
                  <a:lnTo>
                    <a:pt x="138" y="118"/>
                  </a:lnTo>
                  <a:lnTo>
                    <a:pt x="138" y="125"/>
                  </a:lnTo>
                  <a:lnTo>
                    <a:pt x="145" y="132"/>
                  </a:lnTo>
                  <a:lnTo>
                    <a:pt x="145" y="138"/>
                  </a:lnTo>
                  <a:lnTo>
                    <a:pt x="145" y="138"/>
                  </a:lnTo>
                  <a:lnTo>
                    <a:pt x="145" y="145"/>
                  </a:lnTo>
                  <a:lnTo>
                    <a:pt x="145" y="151"/>
                  </a:lnTo>
                  <a:lnTo>
                    <a:pt x="145" y="158"/>
                  </a:lnTo>
                  <a:lnTo>
                    <a:pt x="145" y="164"/>
                  </a:lnTo>
                  <a:lnTo>
                    <a:pt x="145" y="171"/>
                  </a:lnTo>
                  <a:lnTo>
                    <a:pt x="138" y="177"/>
                  </a:lnTo>
                  <a:lnTo>
                    <a:pt x="138" y="184"/>
                  </a:lnTo>
                  <a:lnTo>
                    <a:pt x="138" y="191"/>
                  </a:lnTo>
                  <a:lnTo>
                    <a:pt x="132" y="191"/>
                  </a:lnTo>
                  <a:lnTo>
                    <a:pt x="125" y="197"/>
                  </a:lnTo>
                  <a:lnTo>
                    <a:pt x="125" y="204"/>
                  </a:lnTo>
                  <a:lnTo>
                    <a:pt x="119" y="204"/>
                  </a:lnTo>
                  <a:lnTo>
                    <a:pt x="112" y="210"/>
                  </a:lnTo>
                  <a:lnTo>
                    <a:pt x="105" y="210"/>
                  </a:lnTo>
                  <a:lnTo>
                    <a:pt x="99" y="210"/>
                  </a:lnTo>
                  <a:lnTo>
                    <a:pt x="86" y="217"/>
                  </a:lnTo>
                  <a:lnTo>
                    <a:pt x="79" y="217"/>
                  </a:lnTo>
                  <a:lnTo>
                    <a:pt x="66" y="217"/>
                  </a:lnTo>
                  <a:lnTo>
                    <a:pt x="53" y="217"/>
                  </a:lnTo>
                  <a:lnTo>
                    <a:pt x="27" y="217"/>
                  </a:lnTo>
                  <a:lnTo>
                    <a:pt x="7" y="217"/>
                  </a:lnTo>
                  <a:lnTo>
                    <a:pt x="7" y="191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-1083" y="2111"/>
              <a:ext cx="215" cy="297"/>
            </a:xfrm>
            <a:custGeom>
              <a:avLst/>
              <a:gdLst/>
              <a:ahLst/>
              <a:cxnLst>
                <a:cxn ang="0">
                  <a:pos x="111" y="26"/>
                </a:cxn>
                <a:cxn ang="0">
                  <a:pos x="111" y="26"/>
                </a:cxn>
                <a:cxn ang="0">
                  <a:pos x="105" y="217"/>
                </a:cxn>
                <a:cxn ang="0">
                  <a:pos x="52" y="217"/>
                </a:cxn>
                <a:cxn ang="0">
                  <a:pos x="52" y="26"/>
                </a:cxn>
                <a:cxn ang="0">
                  <a:pos x="6" y="26"/>
                </a:cxn>
                <a:cxn ang="0">
                  <a:pos x="0" y="0"/>
                </a:cxn>
                <a:cxn ang="0">
                  <a:pos x="157" y="0"/>
                </a:cxn>
                <a:cxn ang="0">
                  <a:pos x="157" y="26"/>
                </a:cxn>
                <a:cxn ang="0">
                  <a:pos x="111" y="26"/>
                </a:cxn>
              </a:cxnLst>
              <a:rect l="0" t="0" r="r" b="b"/>
              <a:pathLst>
                <a:path w="157" h="217">
                  <a:moveTo>
                    <a:pt x="111" y="26"/>
                  </a:moveTo>
                  <a:lnTo>
                    <a:pt x="111" y="26"/>
                  </a:lnTo>
                  <a:lnTo>
                    <a:pt x="105" y="217"/>
                  </a:lnTo>
                  <a:lnTo>
                    <a:pt x="52" y="217"/>
                  </a:lnTo>
                  <a:lnTo>
                    <a:pt x="52" y="26"/>
                  </a:lnTo>
                  <a:lnTo>
                    <a:pt x="6" y="26"/>
                  </a:lnTo>
                  <a:lnTo>
                    <a:pt x="0" y="0"/>
                  </a:lnTo>
                  <a:lnTo>
                    <a:pt x="157" y="0"/>
                  </a:lnTo>
                  <a:lnTo>
                    <a:pt x="157" y="26"/>
                  </a:lnTo>
                  <a:lnTo>
                    <a:pt x="111" y="26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28" name="Freeform 104"/>
            <p:cNvSpPr>
              <a:spLocks/>
            </p:cNvSpPr>
            <p:nvPr/>
          </p:nvSpPr>
          <p:spPr bwMode="auto">
            <a:xfrm>
              <a:off x="-760" y="2147"/>
              <a:ext cx="136" cy="234"/>
            </a:xfrm>
            <a:custGeom>
              <a:avLst/>
              <a:gdLst/>
              <a:ahLst/>
              <a:cxnLst>
                <a:cxn ang="0">
                  <a:pos x="46" y="171"/>
                </a:cxn>
                <a:cxn ang="0">
                  <a:pos x="59" y="165"/>
                </a:cxn>
                <a:cxn ang="0">
                  <a:pos x="66" y="165"/>
                </a:cxn>
                <a:cxn ang="0">
                  <a:pos x="72" y="158"/>
                </a:cxn>
                <a:cxn ang="0">
                  <a:pos x="79" y="151"/>
                </a:cxn>
                <a:cxn ang="0">
                  <a:pos x="85" y="138"/>
                </a:cxn>
                <a:cxn ang="0">
                  <a:pos x="92" y="125"/>
                </a:cxn>
                <a:cxn ang="0">
                  <a:pos x="92" y="112"/>
                </a:cxn>
                <a:cxn ang="0">
                  <a:pos x="99" y="86"/>
                </a:cxn>
                <a:cxn ang="0">
                  <a:pos x="92" y="53"/>
                </a:cxn>
                <a:cxn ang="0">
                  <a:pos x="92" y="40"/>
                </a:cxn>
                <a:cxn ang="0">
                  <a:pos x="85" y="27"/>
                </a:cxn>
                <a:cxn ang="0">
                  <a:pos x="79" y="14"/>
                </a:cxn>
                <a:cxn ang="0">
                  <a:pos x="79" y="14"/>
                </a:cxn>
                <a:cxn ang="0">
                  <a:pos x="72" y="7"/>
                </a:cxn>
                <a:cxn ang="0">
                  <a:pos x="59" y="0"/>
                </a:cxn>
                <a:cxn ang="0">
                  <a:pos x="46" y="0"/>
                </a:cxn>
                <a:cxn ang="0">
                  <a:pos x="33" y="0"/>
                </a:cxn>
                <a:cxn ang="0">
                  <a:pos x="26" y="0"/>
                </a:cxn>
                <a:cxn ang="0">
                  <a:pos x="20" y="14"/>
                </a:cxn>
                <a:cxn ang="0">
                  <a:pos x="13" y="20"/>
                </a:cxn>
                <a:cxn ang="0">
                  <a:pos x="7" y="33"/>
                </a:cxn>
                <a:cxn ang="0">
                  <a:pos x="0" y="46"/>
                </a:cxn>
                <a:cxn ang="0">
                  <a:pos x="0" y="73"/>
                </a:cxn>
                <a:cxn ang="0">
                  <a:pos x="0" y="99"/>
                </a:cxn>
                <a:cxn ang="0">
                  <a:pos x="0" y="119"/>
                </a:cxn>
                <a:cxn ang="0">
                  <a:pos x="7" y="132"/>
                </a:cxn>
                <a:cxn ang="0">
                  <a:pos x="13" y="145"/>
                </a:cxn>
                <a:cxn ang="0">
                  <a:pos x="13" y="151"/>
                </a:cxn>
                <a:cxn ang="0">
                  <a:pos x="20" y="158"/>
                </a:cxn>
                <a:cxn ang="0">
                  <a:pos x="26" y="165"/>
                </a:cxn>
                <a:cxn ang="0">
                  <a:pos x="39" y="171"/>
                </a:cxn>
              </a:cxnLst>
              <a:rect l="0" t="0" r="r" b="b"/>
              <a:pathLst>
                <a:path w="99" h="171">
                  <a:moveTo>
                    <a:pt x="46" y="171"/>
                  </a:moveTo>
                  <a:lnTo>
                    <a:pt x="46" y="171"/>
                  </a:lnTo>
                  <a:lnTo>
                    <a:pt x="53" y="171"/>
                  </a:lnTo>
                  <a:lnTo>
                    <a:pt x="59" y="165"/>
                  </a:lnTo>
                  <a:lnTo>
                    <a:pt x="66" y="165"/>
                  </a:lnTo>
                  <a:lnTo>
                    <a:pt x="66" y="165"/>
                  </a:lnTo>
                  <a:lnTo>
                    <a:pt x="72" y="158"/>
                  </a:lnTo>
                  <a:lnTo>
                    <a:pt x="72" y="158"/>
                  </a:lnTo>
                  <a:lnTo>
                    <a:pt x="79" y="158"/>
                  </a:lnTo>
                  <a:lnTo>
                    <a:pt x="79" y="151"/>
                  </a:lnTo>
                  <a:lnTo>
                    <a:pt x="85" y="145"/>
                  </a:lnTo>
                  <a:lnTo>
                    <a:pt x="85" y="138"/>
                  </a:lnTo>
                  <a:lnTo>
                    <a:pt x="92" y="132"/>
                  </a:lnTo>
                  <a:lnTo>
                    <a:pt x="92" y="125"/>
                  </a:lnTo>
                  <a:lnTo>
                    <a:pt x="92" y="119"/>
                  </a:lnTo>
                  <a:lnTo>
                    <a:pt x="92" y="112"/>
                  </a:lnTo>
                  <a:lnTo>
                    <a:pt x="99" y="99"/>
                  </a:lnTo>
                  <a:lnTo>
                    <a:pt x="99" y="86"/>
                  </a:lnTo>
                  <a:lnTo>
                    <a:pt x="99" y="73"/>
                  </a:lnTo>
                  <a:lnTo>
                    <a:pt x="92" y="53"/>
                  </a:lnTo>
                  <a:lnTo>
                    <a:pt x="92" y="46"/>
                  </a:lnTo>
                  <a:lnTo>
                    <a:pt x="92" y="40"/>
                  </a:lnTo>
                  <a:lnTo>
                    <a:pt x="92" y="33"/>
                  </a:lnTo>
                  <a:lnTo>
                    <a:pt x="85" y="27"/>
                  </a:lnTo>
                  <a:lnTo>
                    <a:pt x="85" y="20"/>
                  </a:lnTo>
                  <a:lnTo>
                    <a:pt x="79" y="14"/>
                  </a:lnTo>
                  <a:lnTo>
                    <a:pt x="79" y="14"/>
                  </a:lnTo>
                  <a:lnTo>
                    <a:pt x="79" y="14"/>
                  </a:lnTo>
                  <a:lnTo>
                    <a:pt x="72" y="7"/>
                  </a:lnTo>
                  <a:lnTo>
                    <a:pt x="72" y="7"/>
                  </a:lnTo>
                  <a:lnTo>
                    <a:pt x="66" y="0"/>
                  </a:lnTo>
                  <a:lnTo>
                    <a:pt x="59" y="0"/>
                  </a:lnTo>
                  <a:lnTo>
                    <a:pt x="53" y="0"/>
                  </a:lnTo>
                  <a:lnTo>
                    <a:pt x="46" y="0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26" y="0"/>
                  </a:lnTo>
                  <a:lnTo>
                    <a:pt x="20" y="7"/>
                  </a:lnTo>
                  <a:lnTo>
                    <a:pt x="20" y="14"/>
                  </a:lnTo>
                  <a:lnTo>
                    <a:pt x="13" y="14"/>
                  </a:lnTo>
                  <a:lnTo>
                    <a:pt x="13" y="20"/>
                  </a:lnTo>
                  <a:lnTo>
                    <a:pt x="7" y="27"/>
                  </a:lnTo>
                  <a:lnTo>
                    <a:pt x="7" y="33"/>
                  </a:lnTo>
                  <a:lnTo>
                    <a:pt x="0" y="40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0" y="73"/>
                  </a:lnTo>
                  <a:lnTo>
                    <a:pt x="0" y="86"/>
                  </a:lnTo>
                  <a:lnTo>
                    <a:pt x="0" y="99"/>
                  </a:lnTo>
                  <a:lnTo>
                    <a:pt x="0" y="112"/>
                  </a:lnTo>
                  <a:lnTo>
                    <a:pt x="0" y="119"/>
                  </a:lnTo>
                  <a:lnTo>
                    <a:pt x="0" y="125"/>
                  </a:lnTo>
                  <a:lnTo>
                    <a:pt x="7" y="132"/>
                  </a:lnTo>
                  <a:lnTo>
                    <a:pt x="7" y="138"/>
                  </a:lnTo>
                  <a:lnTo>
                    <a:pt x="13" y="145"/>
                  </a:lnTo>
                  <a:lnTo>
                    <a:pt x="13" y="151"/>
                  </a:lnTo>
                  <a:lnTo>
                    <a:pt x="13" y="151"/>
                  </a:lnTo>
                  <a:lnTo>
                    <a:pt x="20" y="158"/>
                  </a:lnTo>
                  <a:lnTo>
                    <a:pt x="20" y="158"/>
                  </a:lnTo>
                  <a:lnTo>
                    <a:pt x="20" y="158"/>
                  </a:lnTo>
                  <a:lnTo>
                    <a:pt x="26" y="165"/>
                  </a:lnTo>
                  <a:lnTo>
                    <a:pt x="33" y="165"/>
                  </a:lnTo>
                  <a:lnTo>
                    <a:pt x="39" y="171"/>
                  </a:lnTo>
                  <a:lnTo>
                    <a:pt x="46" y="17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-480" y="2111"/>
              <a:ext cx="224" cy="297"/>
            </a:xfrm>
            <a:custGeom>
              <a:avLst/>
              <a:gdLst/>
              <a:ahLst/>
              <a:cxnLst>
                <a:cxn ang="0">
                  <a:pos x="111" y="118"/>
                </a:cxn>
                <a:cxn ang="0">
                  <a:pos x="118" y="217"/>
                </a:cxn>
                <a:cxn ang="0">
                  <a:pos x="59" y="125"/>
                </a:cxn>
                <a:cxn ang="0">
                  <a:pos x="65" y="99"/>
                </a:cxn>
                <a:cxn ang="0">
                  <a:pos x="72" y="99"/>
                </a:cxn>
                <a:cxn ang="0">
                  <a:pos x="78" y="92"/>
                </a:cxn>
                <a:cxn ang="0">
                  <a:pos x="85" y="86"/>
                </a:cxn>
                <a:cxn ang="0">
                  <a:pos x="91" y="79"/>
                </a:cxn>
                <a:cxn ang="0">
                  <a:pos x="91" y="66"/>
                </a:cxn>
                <a:cxn ang="0">
                  <a:pos x="91" y="53"/>
                </a:cxn>
                <a:cxn ang="0">
                  <a:pos x="91" y="46"/>
                </a:cxn>
                <a:cxn ang="0">
                  <a:pos x="85" y="40"/>
                </a:cxn>
                <a:cxn ang="0">
                  <a:pos x="85" y="40"/>
                </a:cxn>
                <a:cxn ang="0">
                  <a:pos x="78" y="33"/>
                </a:cxn>
                <a:cxn ang="0">
                  <a:pos x="72" y="33"/>
                </a:cxn>
                <a:cxn ang="0">
                  <a:pos x="65" y="26"/>
                </a:cxn>
                <a:cxn ang="0">
                  <a:pos x="52" y="33"/>
                </a:cxn>
                <a:cxn ang="0">
                  <a:pos x="39" y="217"/>
                </a:cxn>
                <a:cxn ang="0">
                  <a:pos x="0" y="0"/>
                </a:cxn>
                <a:cxn ang="0">
                  <a:pos x="91" y="0"/>
                </a:cxn>
                <a:cxn ang="0">
                  <a:pos x="98" y="0"/>
                </a:cxn>
                <a:cxn ang="0">
                  <a:pos x="111" y="7"/>
                </a:cxn>
                <a:cxn ang="0">
                  <a:pos x="124" y="7"/>
                </a:cxn>
                <a:cxn ang="0">
                  <a:pos x="131" y="13"/>
                </a:cxn>
                <a:cxn ang="0">
                  <a:pos x="137" y="26"/>
                </a:cxn>
                <a:cxn ang="0">
                  <a:pos x="144" y="40"/>
                </a:cxn>
                <a:cxn ang="0">
                  <a:pos x="144" y="46"/>
                </a:cxn>
                <a:cxn ang="0">
                  <a:pos x="144" y="66"/>
                </a:cxn>
                <a:cxn ang="0">
                  <a:pos x="137" y="86"/>
                </a:cxn>
                <a:cxn ang="0">
                  <a:pos x="131" y="99"/>
                </a:cxn>
                <a:cxn ang="0">
                  <a:pos x="124" y="112"/>
                </a:cxn>
                <a:cxn ang="0">
                  <a:pos x="111" y="118"/>
                </a:cxn>
              </a:cxnLst>
              <a:rect l="0" t="0" r="r" b="b"/>
              <a:pathLst>
                <a:path w="164" h="217">
                  <a:moveTo>
                    <a:pt x="111" y="118"/>
                  </a:moveTo>
                  <a:lnTo>
                    <a:pt x="111" y="118"/>
                  </a:lnTo>
                  <a:lnTo>
                    <a:pt x="164" y="217"/>
                  </a:lnTo>
                  <a:lnTo>
                    <a:pt x="118" y="217"/>
                  </a:lnTo>
                  <a:lnTo>
                    <a:pt x="65" y="125"/>
                  </a:lnTo>
                  <a:lnTo>
                    <a:pt x="59" y="125"/>
                  </a:lnTo>
                  <a:lnTo>
                    <a:pt x="59" y="99"/>
                  </a:lnTo>
                  <a:lnTo>
                    <a:pt x="65" y="99"/>
                  </a:lnTo>
                  <a:lnTo>
                    <a:pt x="72" y="99"/>
                  </a:lnTo>
                  <a:lnTo>
                    <a:pt x="72" y="99"/>
                  </a:lnTo>
                  <a:lnTo>
                    <a:pt x="78" y="92"/>
                  </a:lnTo>
                  <a:lnTo>
                    <a:pt x="78" y="92"/>
                  </a:lnTo>
                  <a:lnTo>
                    <a:pt x="85" y="86"/>
                  </a:lnTo>
                  <a:lnTo>
                    <a:pt x="85" y="86"/>
                  </a:lnTo>
                  <a:lnTo>
                    <a:pt x="85" y="79"/>
                  </a:lnTo>
                  <a:lnTo>
                    <a:pt x="91" y="79"/>
                  </a:lnTo>
                  <a:lnTo>
                    <a:pt x="91" y="66"/>
                  </a:lnTo>
                  <a:lnTo>
                    <a:pt x="91" y="66"/>
                  </a:lnTo>
                  <a:lnTo>
                    <a:pt x="91" y="59"/>
                  </a:lnTo>
                  <a:lnTo>
                    <a:pt x="91" y="53"/>
                  </a:lnTo>
                  <a:lnTo>
                    <a:pt x="91" y="53"/>
                  </a:lnTo>
                  <a:lnTo>
                    <a:pt x="91" y="46"/>
                  </a:lnTo>
                  <a:lnTo>
                    <a:pt x="91" y="46"/>
                  </a:lnTo>
                  <a:lnTo>
                    <a:pt x="85" y="40"/>
                  </a:lnTo>
                  <a:lnTo>
                    <a:pt x="85" y="40"/>
                  </a:lnTo>
                  <a:lnTo>
                    <a:pt x="85" y="40"/>
                  </a:lnTo>
                  <a:lnTo>
                    <a:pt x="85" y="33"/>
                  </a:lnTo>
                  <a:lnTo>
                    <a:pt x="78" y="33"/>
                  </a:lnTo>
                  <a:lnTo>
                    <a:pt x="72" y="33"/>
                  </a:lnTo>
                  <a:lnTo>
                    <a:pt x="72" y="33"/>
                  </a:lnTo>
                  <a:lnTo>
                    <a:pt x="72" y="33"/>
                  </a:lnTo>
                  <a:lnTo>
                    <a:pt x="65" y="26"/>
                  </a:lnTo>
                  <a:lnTo>
                    <a:pt x="52" y="26"/>
                  </a:lnTo>
                  <a:lnTo>
                    <a:pt x="52" y="33"/>
                  </a:lnTo>
                  <a:lnTo>
                    <a:pt x="46" y="33"/>
                  </a:lnTo>
                  <a:lnTo>
                    <a:pt x="39" y="217"/>
                  </a:lnTo>
                  <a:lnTo>
                    <a:pt x="0" y="217"/>
                  </a:lnTo>
                  <a:lnTo>
                    <a:pt x="0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105" y="0"/>
                  </a:lnTo>
                  <a:lnTo>
                    <a:pt x="111" y="7"/>
                  </a:lnTo>
                  <a:lnTo>
                    <a:pt x="118" y="7"/>
                  </a:lnTo>
                  <a:lnTo>
                    <a:pt x="124" y="7"/>
                  </a:lnTo>
                  <a:lnTo>
                    <a:pt x="124" y="13"/>
                  </a:lnTo>
                  <a:lnTo>
                    <a:pt x="131" y="13"/>
                  </a:lnTo>
                  <a:lnTo>
                    <a:pt x="137" y="20"/>
                  </a:lnTo>
                  <a:lnTo>
                    <a:pt x="137" y="26"/>
                  </a:lnTo>
                  <a:lnTo>
                    <a:pt x="144" y="33"/>
                  </a:lnTo>
                  <a:lnTo>
                    <a:pt x="144" y="40"/>
                  </a:lnTo>
                  <a:lnTo>
                    <a:pt x="144" y="40"/>
                  </a:lnTo>
                  <a:lnTo>
                    <a:pt x="144" y="46"/>
                  </a:lnTo>
                  <a:lnTo>
                    <a:pt x="144" y="53"/>
                  </a:lnTo>
                  <a:lnTo>
                    <a:pt x="144" y="66"/>
                  </a:lnTo>
                  <a:lnTo>
                    <a:pt x="144" y="72"/>
                  </a:lnTo>
                  <a:lnTo>
                    <a:pt x="137" y="86"/>
                  </a:lnTo>
                  <a:lnTo>
                    <a:pt x="137" y="92"/>
                  </a:lnTo>
                  <a:lnTo>
                    <a:pt x="131" y="99"/>
                  </a:lnTo>
                  <a:lnTo>
                    <a:pt x="124" y="105"/>
                  </a:lnTo>
                  <a:lnTo>
                    <a:pt x="124" y="112"/>
                  </a:lnTo>
                  <a:lnTo>
                    <a:pt x="118" y="112"/>
                  </a:lnTo>
                  <a:lnTo>
                    <a:pt x="111" y="118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-193" y="2111"/>
              <a:ext cx="243" cy="297"/>
            </a:xfrm>
            <a:custGeom>
              <a:avLst/>
              <a:gdLst/>
              <a:ahLst/>
              <a:cxnLst>
                <a:cxn ang="0">
                  <a:pos x="46" y="217"/>
                </a:cxn>
                <a:cxn ang="0">
                  <a:pos x="0" y="0"/>
                </a:cxn>
                <a:cxn ang="0">
                  <a:pos x="105" y="0"/>
                </a:cxn>
                <a:cxn ang="0">
                  <a:pos x="124" y="7"/>
                </a:cxn>
                <a:cxn ang="0">
                  <a:pos x="138" y="13"/>
                </a:cxn>
                <a:cxn ang="0">
                  <a:pos x="151" y="26"/>
                </a:cxn>
                <a:cxn ang="0">
                  <a:pos x="164" y="40"/>
                </a:cxn>
                <a:cxn ang="0">
                  <a:pos x="170" y="59"/>
                </a:cxn>
                <a:cxn ang="0">
                  <a:pos x="177" y="92"/>
                </a:cxn>
                <a:cxn ang="0">
                  <a:pos x="177" y="125"/>
                </a:cxn>
                <a:cxn ang="0">
                  <a:pos x="177" y="145"/>
                </a:cxn>
                <a:cxn ang="0">
                  <a:pos x="170" y="164"/>
                </a:cxn>
                <a:cxn ang="0">
                  <a:pos x="157" y="184"/>
                </a:cxn>
                <a:cxn ang="0">
                  <a:pos x="151" y="191"/>
                </a:cxn>
                <a:cxn ang="0">
                  <a:pos x="138" y="204"/>
                </a:cxn>
                <a:cxn ang="0">
                  <a:pos x="118" y="210"/>
                </a:cxn>
                <a:cxn ang="0">
                  <a:pos x="98" y="217"/>
                </a:cxn>
                <a:cxn ang="0">
                  <a:pos x="59" y="217"/>
                </a:cxn>
                <a:cxn ang="0">
                  <a:pos x="72" y="184"/>
                </a:cxn>
                <a:cxn ang="0">
                  <a:pos x="92" y="184"/>
                </a:cxn>
                <a:cxn ang="0">
                  <a:pos x="105" y="177"/>
                </a:cxn>
                <a:cxn ang="0">
                  <a:pos x="111" y="171"/>
                </a:cxn>
                <a:cxn ang="0">
                  <a:pos x="118" y="164"/>
                </a:cxn>
                <a:cxn ang="0">
                  <a:pos x="131" y="145"/>
                </a:cxn>
                <a:cxn ang="0">
                  <a:pos x="131" y="118"/>
                </a:cxn>
                <a:cxn ang="0">
                  <a:pos x="131" y="99"/>
                </a:cxn>
                <a:cxn ang="0">
                  <a:pos x="131" y="72"/>
                </a:cxn>
                <a:cxn ang="0">
                  <a:pos x="124" y="59"/>
                </a:cxn>
                <a:cxn ang="0">
                  <a:pos x="118" y="46"/>
                </a:cxn>
                <a:cxn ang="0">
                  <a:pos x="105" y="40"/>
                </a:cxn>
                <a:cxn ang="0">
                  <a:pos x="98" y="33"/>
                </a:cxn>
                <a:cxn ang="0">
                  <a:pos x="85" y="26"/>
                </a:cxn>
                <a:cxn ang="0">
                  <a:pos x="52" y="26"/>
                </a:cxn>
              </a:cxnLst>
              <a:rect l="0" t="0" r="r" b="b"/>
              <a:pathLst>
                <a:path w="177" h="217">
                  <a:moveTo>
                    <a:pt x="46" y="217"/>
                  </a:moveTo>
                  <a:lnTo>
                    <a:pt x="46" y="217"/>
                  </a:lnTo>
                  <a:lnTo>
                    <a:pt x="0" y="217"/>
                  </a:lnTo>
                  <a:lnTo>
                    <a:pt x="0" y="0"/>
                  </a:lnTo>
                  <a:lnTo>
                    <a:pt x="85" y="0"/>
                  </a:lnTo>
                  <a:lnTo>
                    <a:pt x="105" y="0"/>
                  </a:lnTo>
                  <a:lnTo>
                    <a:pt x="111" y="0"/>
                  </a:lnTo>
                  <a:lnTo>
                    <a:pt x="124" y="7"/>
                  </a:lnTo>
                  <a:lnTo>
                    <a:pt x="131" y="7"/>
                  </a:lnTo>
                  <a:lnTo>
                    <a:pt x="138" y="13"/>
                  </a:lnTo>
                  <a:lnTo>
                    <a:pt x="144" y="20"/>
                  </a:lnTo>
                  <a:lnTo>
                    <a:pt x="151" y="26"/>
                  </a:lnTo>
                  <a:lnTo>
                    <a:pt x="157" y="33"/>
                  </a:lnTo>
                  <a:lnTo>
                    <a:pt x="164" y="40"/>
                  </a:lnTo>
                  <a:lnTo>
                    <a:pt x="170" y="53"/>
                  </a:lnTo>
                  <a:lnTo>
                    <a:pt x="170" y="59"/>
                  </a:lnTo>
                  <a:lnTo>
                    <a:pt x="177" y="79"/>
                  </a:lnTo>
                  <a:lnTo>
                    <a:pt x="177" y="92"/>
                  </a:lnTo>
                  <a:lnTo>
                    <a:pt x="177" y="105"/>
                  </a:lnTo>
                  <a:lnTo>
                    <a:pt x="177" y="125"/>
                  </a:lnTo>
                  <a:lnTo>
                    <a:pt x="177" y="138"/>
                  </a:lnTo>
                  <a:lnTo>
                    <a:pt x="177" y="145"/>
                  </a:lnTo>
                  <a:lnTo>
                    <a:pt x="170" y="158"/>
                  </a:lnTo>
                  <a:lnTo>
                    <a:pt x="170" y="164"/>
                  </a:lnTo>
                  <a:lnTo>
                    <a:pt x="164" y="177"/>
                  </a:lnTo>
                  <a:lnTo>
                    <a:pt x="157" y="184"/>
                  </a:lnTo>
                  <a:lnTo>
                    <a:pt x="157" y="191"/>
                  </a:lnTo>
                  <a:lnTo>
                    <a:pt x="151" y="191"/>
                  </a:lnTo>
                  <a:lnTo>
                    <a:pt x="144" y="197"/>
                  </a:lnTo>
                  <a:lnTo>
                    <a:pt x="138" y="204"/>
                  </a:lnTo>
                  <a:lnTo>
                    <a:pt x="124" y="210"/>
                  </a:lnTo>
                  <a:lnTo>
                    <a:pt x="118" y="210"/>
                  </a:lnTo>
                  <a:lnTo>
                    <a:pt x="111" y="217"/>
                  </a:lnTo>
                  <a:lnTo>
                    <a:pt x="98" y="217"/>
                  </a:lnTo>
                  <a:lnTo>
                    <a:pt x="92" y="217"/>
                  </a:lnTo>
                  <a:lnTo>
                    <a:pt x="59" y="217"/>
                  </a:lnTo>
                  <a:lnTo>
                    <a:pt x="59" y="184"/>
                  </a:lnTo>
                  <a:lnTo>
                    <a:pt x="72" y="184"/>
                  </a:lnTo>
                  <a:lnTo>
                    <a:pt x="78" y="184"/>
                  </a:lnTo>
                  <a:lnTo>
                    <a:pt x="92" y="184"/>
                  </a:lnTo>
                  <a:lnTo>
                    <a:pt x="98" y="184"/>
                  </a:lnTo>
                  <a:lnTo>
                    <a:pt x="105" y="177"/>
                  </a:lnTo>
                  <a:lnTo>
                    <a:pt x="105" y="177"/>
                  </a:lnTo>
                  <a:lnTo>
                    <a:pt x="111" y="171"/>
                  </a:lnTo>
                  <a:lnTo>
                    <a:pt x="118" y="164"/>
                  </a:lnTo>
                  <a:lnTo>
                    <a:pt x="118" y="164"/>
                  </a:lnTo>
                  <a:lnTo>
                    <a:pt x="124" y="151"/>
                  </a:lnTo>
                  <a:lnTo>
                    <a:pt x="131" y="145"/>
                  </a:lnTo>
                  <a:lnTo>
                    <a:pt x="131" y="138"/>
                  </a:lnTo>
                  <a:lnTo>
                    <a:pt x="131" y="118"/>
                  </a:lnTo>
                  <a:lnTo>
                    <a:pt x="131" y="105"/>
                  </a:lnTo>
                  <a:lnTo>
                    <a:pt x="131" y="99"/>
                  </a:lnTo>
                  <a:lnTo>
                    <a:pt x="131" y="86"/>
                  </a:lnTo>
                  <a:lnTo>
                    <a:pt x="131" y="72"/>
                  </a:lnTo>
                  <a:lnTo>
                    <a:pt x="124" y="66"/>
                  </a:lnTo>
                  <a:lnTo>
                    <a:pt x="124" y="59"/>
                  </a:lnTo>
                  <a:lnTo>
                    <a:pt x="118" y="53"/>
                  </a:lnTo>
                  <a:lnTo>
                    <a:pt x="118" y="46"/>
                  </a:lnTo>
                  <a:lnTo>
                    <a:pt x="111" y="40"/>
                  </a:lnTo>
                  <a:lnTo>
                    <a:pt x="105" y="40"/>
                  </a:lnTo>
                  <a:lnTo>
                    <a:pt x="98" y="33"/>
                  </a:lnTo>
                  <a:lnTo>
                    <a:pt x="98" y="33"/>
                  </a:lnTo>
                  <a:lnTo>
                    <a:pt x="92" y="33"/>
                  </a:lnTo>
                  <a:lnTo>
                    <a:pt x="85" y="26"/>
                  </a:lnTo>
                  <a:lnTo>
                    <a:pt x="72" y="26"/>
                  </a:lnTo>
                  <a:lnTo>
                    <a:pt x="52" y="26"/>
                  </a:lnTo>
                  <a:lnTo>
                    <a:pt x="46" y="217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-427" y="2580"/>
              <a:ext cx="243" cy="305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52" y="137"/>
                </a:cxn>
                <a:cxn ang="0">
                  <a:pos x="59" y="157"/>
                </a:cxn>
                <a:cxn ang="0">
                  <a:pos x="59" y="164"/>
                </a:cxn>
                <a:cxn ang="0">
                  <a:pos x="66" y="177"/>
                </a:cxn>
                <a:cxn ang="0">
                  <a:pos x="72" y="183"/>
                </a:cxn>
                <a:cxn ang="0">
                  <a:pos x="79" y="190"/>
                </a:cxn>
                <a:cxn ang="0">
                  <a:pos x="85" y="190"/>
                </a:cxn>
                <a:cxn ang="0">
                  <a:pos x="98" y="190"/>
                </a:cxn>
                <a:cxn ang="0">
                  <a:pos x="112" y="190"/>
                </a:cxn>
                <a:cxn ang="0">
                  <a:pos x="118" y="183"/>
                </a:cxn>
                <a:cxn ang="0">
                  <a:pos x="125" y="177"/>
                </a:cxn>
                <a:cxn ang="0">
                  <a:pos x="131" y="170"/>
                </a:cxn>
                <a:cxn ang="0">
                  <a:pos x="131" y="157"/>
                </a:cxn>
                <a:cxn ang="0">
                  <a:pos x="138" y="124"/>
                </a:cxn>
                <a:cxn ang="0">
                  <a:pos x="177" y="0"/>
                </a:cxn>
                <a:cxn ang="0">
                  <a:pos x="177" y="144"/>
                </a:cxn>
                <a:cxn ang="0">
                  <a:pos x="177" y="164"/>
                </a:cxn>
                <a:cxn ang="0">
                  <a:pos x="171" y="183"/>
                </a:cxn>
                <a:cxn ang="0">
                  <a:pos x="158" y="197"/>
                </a:cxn>
                <a:cxn ang="0">
                  <a:pos x="144" y="210"/>
                </a:cxn>
                <a:cxn ang="0">
                  <a:pos x="125" y="216"/>
                </a:cxn>
                <a:cxn ang="0">
                  <a:pos x="92" y="223"/>
                </a:cxn>
                <a:cxn ang="0">
                  <a:pos x="72" y="223"/>
                </a:cxn>
                <a:cxn ang="0">
                  <a:pos x="59" y="216"/>
                </a:cxn>
                <a:cxn ang="0">
                  <a:pos x="46" y="210"/>
                </a:cxn>
                <a:cxn ang="0">
                  <a:pos x="33" y="203"/>
                </a:cxn>
                <a:cxn ang="0">
                  <a:pos x="26" y="197"/>
                </a:cxn>
                <a:cxn ang="0">
                  <a:pos x="13" y="190"/>
                </a:cxn>
                <a:cxn ang="0">
                  <a:pos x="13" y="183"/>
                </a:cxn>
                <a:cxn ang="0">
                  <a:pos x="7" y="177"/>
                </a:cxn>
                <a:cxn ang="0">
                  <a:pos x="0" y="157"/>
                </a:cxn>
                <a:cxn ang="0">
                  <a:pos x="0" y="151"/>
                </a:cxn>
                <a:cxn ang="0">
                  <a:pos x="0" y="124"/>
                </a:cxn>
                <a:cxn ang="0">
                  <a:pos x="52" y="0"/>
                </a:cxn>
              </a:cxnLst>
              <a:rect l="0" t="0" r="r" b="b"/>
              <a:pathLst>
                <a:path w="177" h="223">
                  <a:moveTo>
                    <a:pt x="52" y="0"/>
                  </a:moveTo>
                  <a:lnTo>
                    <a:pt x="52" y="0"/>
                  </a:lnTo>
                  <a:lnTo>
                    <a:pt x="52" y="137"/>
                  </a:lnTo>
                  <a:lnTo>
                    <a:pt x="52" y="137"/>
                  </a:lnTo>
                  <a:lnTo>
                    <a:pt x="52" y="144"/>
                  </a:lnTo>
                  <a:lnTo>
                    <a:pt x="59" y="157"/>
                  </a:lnTo>
                  <a:lnTo>
                    <a:pt x="59" y="164"/>
                  </a:lnTo>
                  <a:lnTo>
                    <a:pt x="59" y="164"/>
                  </a:lnTo>
                  <a:lnTo>
                    <a:pt x="59" y="170"/>
                  </a:lnTo>
                  <a:lnTo>
                    <a:pt x="66" y="177"/>
                  </a:lnTo>
                  <a:lnTo>
                    <a:pt x="66" y="177"/>
                  </a:lnTo>
                  <a:lnTo>
                    <a:pt x="72" y="183"/>
                  </a:lnTo>
                  <a:lnTo>
                    <a:pt x="72" y="183"/>
                  </a:lnTo>
                  <a:lnTo>
                    <a:pt x="79" y="190"/>
                  </a:lnTo>
                  <a:lnTo>
                    <a:pt x="85" y="190"/>
                  </a:lnTo>
                  <a:lnTo>
                    <a:pt x="85" y="190"/>
                  </a:lnTo>
                  <a:lnTo>
                    <a:pt x="92" y="190"/>
                  </a:lnTo>
                  <a:lnTo>
                    <a:pt x="98" y="190"/>
                  </a:lnTo>
                  <a:lnTo>
                    <a:pt x="105" y="190"/>
                  </a:lnTo>
                  <a:lnTo>
                    <a:pt x="112" y="190"/>
                  </a:lnTo>
                  <a:lnTo>
                    <a:pt x="118" y="190"/>
                  </a:lnTo>
                  <a:lnTo>
                    <a:pt x="118" y="183"/>
                  </a:lnTo>
                  <a:lnTo>
                    <a:pt x="125" y="183"/>
                  </a:lnTo>
                  <a:lnTo>
                    <a:pt x="125" y="177"/>
                  </a:lnTo>
                  <a:lnTo>
                    <a:pt x="131" y="177"/>
                  </a:lnTo>
                  <a:lnTo>
                    <a:pt x="131" y="170"/>
                  </a:lnTo>
                  <a:lnTo>
                    <a:pt x="131" y="164"/>
                  </a:lnTo>
                  <a:lnTo>
                    <a:pt x="131" y="157"/>
                  </a:lnTo>
                  <a:lnTo>
                    <a:pt x="138" y="151"/>
                  </a:lnTo>
                  <a:lnTo>
                    <a:pt x="138" y="124"/>
                  </a:lnTo>
                  <a:lnTo>
                    <a:pt x="138" y="0"/>
                  </a:lnTo>
                  <a:lnTo>
                    <a:pt x="177" y="0"/>
                  </a:lnTo>
                  <a:lnTo>
                    <a:pt x="177" y="124"/>
                  </a:lnTo>
                  <a:lnTo>
                    <a:pt x="177" y="144"/>
                  </a:lnTo>
                  <a:lnTo>
                    <a:pt x="177" y="157"/>
                  </a:lnTo>
                  <a:lnTo>
                    <a:pt x="177" y="164"/>
                  </a:lnTo>
                  <a:lnTo>
                    <a:pt x="171" y="170"/>
                  </a:lnTo>
                  <a:lnTo>
                    <a:pt x="171" y="183"/>
                  </a:lnTo>
                  <a:lnTo>
                    <a:pt x="164" y="190"/>
                  </a:lnTo>
                  <a:lnTo>
                    <a:pt x="158" y="197"/>
                  </a:lnTo>
                  <a:lnTo>
                    <a:pt x="151" y="203"/>
                  </a:lnTo>
                  <a:lnTo>
                    <a:pt x="144" y="210"/>
                  </a:lnTo>
                  <a:lnTo>
                    <a:pt x="138" y="210"/>
                  </a:lnTo>
                  <a:lnTo>
                    <a:pt x="125" y="216"/>
                  </a:lnTo>
                  <a:lnTo>
                    <a:pt x="112" y="223"/>
                  </a:lnTo>
                  <a:lnTo>
                    <a:pt x="92" y="223"/>
                  </a:lnTo>
                  <a:lnTo>
                    <a:pt x="85" y="223"/>
                  </a:lnTo>
                  <a:lnTo>
                    <a:pt x="72" y="223"/>
                  </a:lnTo>
                  <a:lnTo>
                    <a:pt x="66" y="216"/>
                  </a:lnTo>
                  <a:lnTo>
                    <a:pt x="59" y="216"/>
                  </a:lnTo>
                  <a:lnTo>
                    <a:pt x="46" y="216"/>
                  </a:lnTo>
                  <a:lnTo>
                    <a:pt x="46" y="210"/>
                  </a:lnTo>
                  <a:lnTo>
                    <a:pt x="39" y="210"/>
                  </a:lnTo>
                  <a:lnTo>
                    <a:pt x="33" y="203"/>
                  </a:lnTo>
                  <a:lnTo>
                    <a:pt x="26" y="203"/>
                  </a:lnTo>
                  <a:lnTo>
                    <a:pt x="26" y="197"/>
                  </a:lnTo>
                  <a:lnTo>
                    <a:pt x="20" y="197"/>
                  </a:lnTo>
                  <a:lnTo>
                    <a:pt x="13" y="190"/>
                  </a:lnTo>
                  <a:lnTo>
                    <a:pt x="13" y="190"/>
                  </a:lnTo>
                  <a:lnTo>
                    <a:pt x="13" y="183"/>
                  </a:lnTo>
                  <a:lnTo>
                    <a:pt x="7" y="177"/>
                  </a:lnTo>
                  <a:lnTo>
                    <a:pt x="7" y="177"/>
                  </a:lnTo>
                  <a:lnTo>
                    <a:pt x="0" y="164"/>
                  </a:lnTo>
                  <a:lnTo>
                    <a:pt x="0" y="157"/>
                  </a:lnTo>
                  <a:lnTo>
                    <a:pt x="0" y="151"/>
                  </a:lnTo>
                  <a:lnTo>
                    <a:pt x="0" y="151"/>
                  </a:lnTo>
                  <a:lnTo>
                    <a:pt x="0" y="137"/>
                  </a:lnTo>
                  <a:lnTo>
                    <a:pt x="0" y="124"/>
                  </a:lnTo>
                  <a:lnTo>
                    <a:pt x="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-103" y="2580"/>
              <a:ext cx="252" cy="296"/>
            </a:xfrm>
            <a:custGeom>
              <a:avLst/>
              <a:gdLst/>
              <a:ahLst/>
              <a:cxnLst>
                <a:cxn ang="0">
                  <a:pos x="0" y="216"/>
                </a:cxn>
                <a:cxn ang="0">
                  <a:pos x="0" y="216"/>
                </a:cxn>
                <a:cxn ang="0">
                  <a:pos x="0" y="0"/>
                </a:cxn>
                <a:cxn ang="0">
                  <a:pos x="46" y="0"/>
                </a:cxn>
                <a:cxn ang="0">
                  <a:pos x="145" y="131"/>
                </a:cxn>
                <a:cxn ang="0">
                  <a:pos x="151" y="0"/>
                </a:cxn>
                <a:cxn ang="0">
                  <a:pos x="184" y="0"/>
                </a:cxn>
                <a:cxn ang="0">
                  <a:pos x="184" y="216"/>
                </a:cxn>
                <a:cxn ang="0">
                  <a:pos x="145" y="216"/>
                </a:cxn>
                <a:cxn ang="0">
                  <a:pos x="46" y="91"/>
                </a:cxn>
                <a:cxn ang="0">
                  <a:pos x="40" y="216"/>
                </a:cxn>
                <a:cxn ang="0">
                  <a:pos x="0" y="216"/>
                </a:cxn>
              </a:cxnLst>
              <a:rect l="0" t="0" r="r" b="b"/>
              <a:pathLst>
                <a:path w="184" h="216">
                  <a:moveTo>
                    <a:pt x="0" y="216"/>
                  </a:moveTo>
                  <a:lnTo>
                    <a:pt x="0" y="216"/>
                  </a:lnTo>
                  <a:lnTo>
                    <a:pt x="0" y="0"/>
                  </a:lnTo>
                  <a:lnTo>
                    <a:pt x="46" y="0"/>
                  </a:lnTo>
                  <a:lnTo>
                    <a:pt x="145" y="131"/>
                  </a:lnTo>
                  <a:lnTo>
                    <a:pt x="151" y="0"/>
                  </a:lnTo>
                  <a:lnTo>
                    <a:pt x="184" y="0"/>
                  </a:lnTo>
                  <a:lnTo>
                    <a:pt x="184" y="216"/>
                  </a:lnTo>
                  <a:lnTo>
                    <a:pt x="145" y="216"/>
                  </a:lnTo>
                  <a:lnTo>
                    <a:pt x="46" y="91"/>
                  </a:lnTo>
                  <a:lnTo>
                    <a:pt x="40" y="216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310" y="2704"/>
              <a:ext cx="91" cy="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6" y="0"/>
                </a:cxn>
                <a:cxn ang="0">
                  <a:pos x="66" y="20"/>
                </a:cxn>
                <a:cxn ang="0">
                  <a:pos x="0" y="27"/>
                </a:cxn>
                <a:cxn ang="0">
                  <a:pos x="0" y="0"/>
                </a:cxn>
              </a:cxnLst>
              <a:rect l="0" t="0" r="r" b="b"/>
              <a:pathLst>
                <a:path w="66" h="27">
                  <a:moveTo>
                    <a:pt x="0" y="0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66" y="20"/>
                  </a:lnTo>
                  <a:lnTo>
                    <a:pt x="0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auto">
            <a:xfrm>
              <a:off x="221" y="2580"/>
              <a:ext cx="207" cy="296"/>
            </a:xfrm>
            <a:custGeom>
              <a:avLst/>
              <a:gdLst/>
              <a:ahLst/>
              <a:cxnLst>
                <a:cxn ang="0">
                  <a:pos x="144" y="26"/>
                </a:cxn>
                <a:cxn ang="0">
                  <a:pos x="144" y="26"/>
                </a:cxn>
                <a:cxn ang="0">
                  <a:pos x="52" y="26"/>
                </a:cxn>
                <a:cxn ang="0">
                  <a:pos x="52" y="183"/>
                </a:cxn>
                <a:cxn ang="0">
                  <a:pos x="151" y="183"/>
                </a:cxn>
                <a:cxn ang="0">
                  <a:pos x="151" y="216"/>
                </a:cxn>
                <a:cxn ang="0">
                  <a:pos x="0" y="216"/>
                </a:cxn>
                <a:cxn ang="0">
                  <a:pos x="0" y="0"/>
                </a:cxn>
                <a:cxn ang="0">
                  <a:pos x="144" y="0"/>
                </a:cxn>
                <a:cxn ang="0">
                  <a:pos x="144" y="26"/>
                </a:cxn>
              </a:cxnLst>
              <a:rect l="0" t="0" r="r" b="b"/>
              <a:pathLst>
                <a:path w="151" h="216">
                  <a:moveTo>
                    <a:pt x="144" y="26"/>
                  </a:moveTo>
                  <a:lnTo>
                    <a:pt x="144" y="26"/>
                  </a:lnTo>
                  <a:lnTo>
                    <a:pt x="52" y="26"/>
                  </a:lnTo>
                  <a:lnTo>
                    <a:pt x="52" y="183"/>
                  </a:lnTo>
                  <a:lnTo>
                    <a:pt x="151" y="183"/>
                  </a:lnTo>
                  <a:lnTo>
                    <a:pt x="151" y="216"/>
                  </a:lnTo>
                  <a:lnTo>
                    <a:pt x="0" y="216"/>
                  </a:lnTo>
                  <a:lnTo>
                    <a:pt x="0" y="0"/>
                  </a:lnTo>
                  <a:lnTo>
                    <a:pt x="144" y="0"/>
                  </a:lnTo>
                  <a:lnTo>
                    <a:pt x="144" y="26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-1776" y="2580"/>
              <a:ext cx="242" cy="287"/>
            </a:xfrm>
            <a:custGeom>
              <a:avLst/>
              <a:gdLst/>
              <a:ahLst/>
              <a:cxnLst>
                <a:cxn ang="0">
                  <a:pos x="53" y="111"/>
                </a:cxn>
                <a:cxn ang="0">
                  <a:pos x="53" y="111"/>
                </a:cxn>
                <a:cxn ang="0">
                  <a:pos x="53" y="210"/>
                </a:cxn>
                <a:cxn ang="0">
                  <a:pos x="0" y="210"/>
                </a:cxn>
                <a:cxn ang="0">
                  <a:pos x="0" y="0"/>
                </a:cxn>
                <a:cxn ang="0">
                  <a:pos x="53" y="0"/>
                </a:cxn>
                <a:cxn ang="0">
                  <a:pos x="53" y="91"/>
                </a:cxn>
                <a:cxn ang="0">
                  <a:pos x="138" y="0"/>
                </a:cxn>
                <a:cxn ang="0">
                  <a:pos x="171" y="0"/>
                </a:cxn>
                <a:cxn ang="0">
                  <a:pos x="99" y="85"/>
                </a:cxn>
                <a:cxn ang="0">
                  <a:pos x="177" y="210"/>
                </a:cxn>
                <a:cxn ang="0">
                  <a:pos x="118" y="210"/>
                </a:cxn>
                <a:cxn ang="0">
                  <a:pos x="53" y="111"/>
                </a:cxn>
              </a:cxnLst>
              <a:rect l="0" t="0" r="r" b="b"/>
              <a:pathLst>
                <a:path w="177" h="210">
                  <a:moveTo>
                    <a:pt x="53" y="111"/>
                  </a:moveTo>
                  <a:lnTo>
                    <a:pt x="53" y="111"/>
                  </a:lnTo>
                  <a:lnTo>
                    <a:pt x="53" y="210"/>
                  </a:lnTo>
                  <a:lnTo>
                    <a:pt x="0" y="210"/>
                  </a:lnTo>
                  <a:lnTo>
                    <a:pt x="0" y="0"/>
                  </a:lnTo>
                  <a:lnTo>
                    <a:pt x="53" y="0"/>
                  </a:lnTo>
                  <a:lnTo>
                    <a:pt x="53" y="91"/>
                  </a:lnTo>
                  <a:lnTo>
                    <a:pt x="138" y="0"/>
                  </a:lnTo>
                  <a:lnTo>
                    <a:pt x="171" y="0"/>
                  </a:lnTo>
                  <a:lnTo>
                    <a:pt x="99" y="85"/>
                  </a:lnTo>
                  <a:lnTo>
                    <a:pt x="177" y="210"/>
                  </a:lnTo>
                  <a:lnTo>
                    <a:pt x="118" y="210"/>
                  </a:lnTo>
                  <a:lnTo>
                    <a:pt x="53" y="111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auto">
            <a:xfrm>
              <a:off x="-787" y="2580"/>
              <a:ext cx="279" cy="287"/>
            </a:xfrm>
            <a:custGeom>
              <a:avLst/>
              <a:gdLst/>
              <a:ahLst/>
              <a:cxnLst>
                <a:cxn ang="0">
                  <a:pos x="86" y="157"/>
                </a:cxn>
                <a:cxn ang="0">
                  <a:pos x="86" y="157"/>
                </a:cxn>
                <a:cxn ang="0">
                  <a:pos x="33" y="65"/>
                </a:cxn>
                <a:cxn ang="0">
                  <a:pos x="33" y="210"/>
                </a:cxn>
                <a:cxn ang="0">
                  <a:pos x="0" y="210"/>
                </a:cxn>
                <a:cxn ang="0">
                  <a:pos x="0" y="0"/>
                </a:cxn>
                <a:cxn ang="0">
                  <a:pos x="40" y="0"/>
                </a:cxn>
                <a:cxn ang="0">
                  <a:pos x="105" y="98"/>
                </a:cxn>
                <a:cxn ang="0">
                  <a:pos x="164" y="0"/>
                </a:cxn>
                <a:cxn ang="0">
                  <a:pos x="204" y="0"/>
                </a:cxn>
                <a:cxn ang="0">
                  <a:pos x="204" y="210"/>
                </a:cxn>
                <a:cxn ang="0">
                  <a:pos x="158" y="210"/>
                </a:cxn>
                <a:cxn ang="0">
                  <a:pos x="158" y="65"/>
                </a:cxn>
                <a:cxn ang="0">
                  <a:pos x="105" y="157"/>
                </a:cxn>
                <a:cxn ang="0">
                  <a:pos x="86" y="157"/>
                </a:cxn>
              </a:cxnLst>
              <a:rect l="0" t="0" r="r" b="b"/>
              <a:pathLst>
                <a:path w="204" h="210">
                  <a:moveTo>
                    <a:pt x="86" y="157"/>
                  </a:moveTo>
                  <a:lnTo>
                    <a:pt x="86" y="157"/>
                  </a:lnTo>
                  <a:lnTo>
                    <a:pt x="33" y="65"/>
                  </a:lnTo>
                  <a:lnTo>
                    <a:pt x="33" y="210"/>
                  </a:lnTo>
                  <a:lnTo>
                    <a:pt x="0" y="210"/>
                  </a:lnTo>
                  <a:lnTo>
                    <a:pt x="0" y="0"/>
                  </a:lnTo>
                  <a:lnTo>
                    <a:pt x="40" y="0"/>
                  </a:lnTo>
                  <a:lnTo>
                    <a:pt x="105" y="98"/>
                  </a:lnTo>
                  <a:lnTo>
                    <a:pt x="164" y="0"/>
                  </a:lnTo>
                  <a:lnTo>
                    <a:pt x="204" y="0"/>
                  </a:lnTo>
                  <a:lnTo>
                    <a:pt x="204" y="210"/>
                  </a:lnTo>
                  <a:lnTo>
                    <a:pt x="158" y="210"/>
                  </a:lnTo>
                  <a:lnTo>
                    <a:pt x="158" y="65"/>
                  </a:lnTo>
                  <a:lnTo>
                    <a:pt x="105" y="157"/>
                  </a:lnTo>
                  <a:lnTo>
                    <a:pt x="86" y="157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37" name="Freeform 113"/>
            <p:cNvSpPr>
              <a:spLocks/>
            </p:cNvSpPr>
            <p:nvPr/>
          </p:nvSpPr>
          <p:spPr bwMode="auto">
            <a:xfrm>
              <a:off x="-1146" y="2580"/>
              <a:ext cx="278" cy="287"/>
            </a:xfrm>
            <a:custGeom>
              <a:avLst/>
              <a:gdLst/>
              <a:ahLst/>
              <a:cxnLst>
                <a:cxn ang="0">
                  <a:pos x="85" y="157"/>
                </a:cxn>
                <a:cxn ang="0">
                  <a:pos x="85" y="157"/>
                </a:cxn>
                <a:cxn ang="0">
                  <a:pos x="33" y="65"/>
                </a:cxn>
                <a:cxn ang="0">
                  <a:pos x="33" y="210"/>
                </a:cxn>
                <a:cxn ang="0">
                  <a:pos x="0" y="210"/>
                </a:cxn>
                <a:cxn ang="0">
                  <a:pos x="0" y="0"/>
                </a:cxn>
                <a:cxn ang="0">
                  <a:pos x="46" y="0"/>
                </a:cxn>
                <a:cxn ang="0">
                  <a:pos x="105" y="98"/>
                </a:cxn>
                <a:cxn ang="0">
                  <a:pos x="164" y="0"/>
                </a:cxn>
                <a:cxn ang="0">
                  <a:pos x="203" y="0"/>
                </a:cxn>
                <a:cxn ang="0">
                  <a:pos x="203" y="210"/>
                </a:cxn>
                <a:cxn ang="0">
                  <a:pos x="157" y="210"/>
                </a:cxn>
                <a:cxn ang="0">
                  <a:pos x="157" y="65"/>
                </a:cxn>
                <a:cxn ang="0">
                  <a:pos x="105" y="157"/>
                </a:cxn>
                <a:cxn ang="0">
                  <a:pos x="85" y="157"/>
                </a:cxn>
              </a:cxnLst>
              <a:rect l="0" t="0" r="r" b="b"/>
              <a:pathLst>
                <a:path w="203" h="210">
                  <a:moveTo>
                    <a:pt x="85" y="157"/>
                  </a:moveTo>
                  <a:lnTo>
                    <a:pt x="85" y="157"/>
                  </a:lnTo>
                  <a:lnTo>
                    <a:pt x="33" y="65"/>
                  </a:lnTo>
                  <a:lnTo>
                    <a:pt x="33" y="210"/>
                  </a:lnTo>
                  <a:lnTo>
                    <a:pt x="0" y="210"/>
                  </a:lnTo>
                  <a:lnTo>
                    <a:pt x="0" y="0"/>
                  </a:lnTo>
                  <a:lnTo>
                    <a:pt x="46" y="0"/>
                  </a:lnTo>
                  <a:lnTo>
                    <a:pt x="105" y="98"/>
                  </a:lnTo>
                  <a:lnTo>
                    <a:pt x="164" y="0"/>
                  </a:lnTo>
                  <a:lnTo>
                    <a:pt x="203" y="0"/>
                  </a:lnTo>
                  <a:lnTo>
                    <a:pt x="203" y="210"/>
                  </a:lnTo>
                  <a:lnTo>
                    <a:pt x="157" y="210"/>
                  </a:lnTo>
                  <a:lnTo>
                    <a:pt x="157" y="65"/>
                  </a:lnTo>
                  <a:lnTo>
                    <a:pt x="105" y="157"/>
                  </a:lnTo>
                  <a:lnTo>
                    <a:pt x="85" y="157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38" name="Freeform 114"/>
            <p:cNvSpPr>
              <a:spLocks/>
            </p:cNvSpPr>
            <p:nvPr/>
          </p:nvSpPr>
          <p:spPr bwMode="auto">
            <a:xfrm>
              <a:off x="-606" y="1859"/>
              <a:ext cx="8" cy="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7"/>
                </a:cxn>
                <a:cxn ang="0">
                  <a:pos x="0" y="7"/>
                </a:cxn>
              </a:cxnLst>
              <a:rect l="0" t="0" r="r" b="b"/>
              <a:pathLst>
                <a:path w="6" h="7">
                  <a:moveTo>
                    <a:pt x="0" y="7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39" name="Freeform 115"/>
            <p:cNvSpPr>
              <a:spLocks/>
            </p:cNvSpPr>
            <p:nvPr/>
          </p:nvSpPr>
          <p:spPr bwMode="auto">
            <a:xfrm>
              <a:off x="-1120" y="816"/>
              <a:ext cx="890" cy="1106"/>
            </a:xfrm>
            <a:custGeom>
              <a:avLst/>
              <a:gdLst/>
              <a:ahLst/>
              <a:cxnLst>
                <a:cxn ang="0">
                  <a:pos x="394" y="0"/>
                </a:cxn>
                <a:cxn ang="0">
                  <a:pos x="407" y="0"/>
                </a:cxn>
                <a:cxn ang="0">
                  <a:pos x="421" y="0"/>
                </a:cxn>
                <a:cxn ang="0">
                  <a:pos x="650" y="0"/>
                </a:cxn>
                <a:cxn ang="0">
                  <a:pos x="650" y="236"/>
                </a:cxn>
                <a:cxn ang="0">
                  <a:pos x="637" y="302"/>
                </a:cxn>
                <a:cxn ang="0">
                  <a:pos x="624" y="368"/>
                </a:cxn>
                <a:cxn ang="0">
                  <a:pos x="618" y="400"/>
                </a:cxn>
                <a:cxn ang="0">
                  <a:pos x="604" y="446"/>
                </a:cxn>
                <a:cxn ang="0">
                  <a:pos x="585" y="486"/>
                </a:cxn>
                <a:cxn ang="0">
                  <a:pos x="558" y="545"/>
                </a:cxn>
                <a:cxn ang="0">
                  <a:pos x="539" y="571"/>
                </a:cxn>
                <a:cxn ang="0">
                  <a:pos x="526" y="604"/>
                </a:cxn>
                <a:cxn ang="0">
                  <a:pos x="486" y="656"/>
                </a:cxn>
                <a:cxn ang="0">
                  <a:pos x="453" y="689"/>
                </a:cxn>
                <a:cxn ang="0">
                  <a:pos x="434" y="715"/>
                </a:cxn>
                <a:cxn ang="0">
                  <a:pos x="401" y="748"/>
                </a:cxn>
                <a:cxn ang="0">
                  <a:pos x="381" y="768"/>
                </a:cxn>
                <a:cxn ang="0">
                  <a:pos x="381" y="768"/>
                </a:cxn>
                <a:cxn ang="0">
                  <a:pos x="368" y="775"/>
                </a:cxn>
                <a:cxn ang="0">
                  <a:pos x="329" y="807"/>
                </a:cxn>
                <a:cxn ang="0">
                  <a:pos x="302" y="788"/>
                </a:cxn>
                <a:cxn ang="0">
                  <a:pos x="283" y="775"/>
                </a:cxn>
                <a:cxn ang="0">
                  <a:pos x="256" y="755"/>
                </a:cxn>
                <a:cxn ang="0">
                  <a:pos x="237" y="735"/>
                </a:cxn>
                <a:cxn ang="0">
                  <a:pos x="217" y="715"/>
                </a:cxn>
                <a:cxn ang="0">
                  <a:pos x="197" y="689"/>
                </a:cxn>
                <a:cxn ang="0">
                  <a:pos x="158" y="650"/>
                </a:cxn>
                <a:cxn ang="0">
                  <a:pos x="138" y="624"/>
                </a:cxn>
                <a:cxn ang="0">
                  <a:pos x="125" y="597"/>
                </a:cxn>
                <a:cxn ang="0">
                  <a:pos x="92" y="551"/>
                </a:cxn>
                <a:cxn ang="0">
                  <a:pos x="66" y="499"/>
                </a:cxn>
                <a:cxn ang="0">
                  <a:pos x="53" y="459"/>
                </a:cxn>
                <a:cxn ang="0">
                  <a:pos x="40" y="433"/>
                </a:cxn>
                <a:cxn ang="0">
                  <a:pos x="33" y="400"/>
                </a:cxn>
                <a:cxn ang="0">
                  <a:pos x="20" y="361"/>
                </a:cxn>
                <a:cxn ang="0">
                  <a:pos x="14" y="328"/>
                </a:cxn>
                <a:cxn ang="0">
                  <a:pos x="7" y="295"/>
                </a:cxn>
                <a:cxn ang="0">
                  <a:pos x="0" y="243"/>
                </a:cxn>
                <a:cxn ang="0">
                  <a:pos x="0" y="210"/>
                </a:cxn>
                <a:cxn ang="0">
                  <a:pos x="0" y="171"/>
                </a:cxn>
                <a:cxn ang="0">
                  <a:pos x="0" y="125"/>
                </a:cxn>
                <a:cxn ang="0">
                  <a:pos x="0" y="7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89" y="0"/>
                </a:cxn>
                <a:cxn ang="0">
                  <a:pos x="394" y="0"/>
                </a:cxn>
              </a:cxnLst>
              <a:rect l="0" t="0" r="r" b="b"/>
              <a:pathLst>
                <a:path w="650" h="807">
                  <a:moveTo>
                    <a:pt x="394" y="0"/>
                  </a:moveTo>
                  <a:lnTo>
                    <a:pt x="394" y="0"/>
                  </a:lnTo>
                  <a:lnTo>
                    <a:pt x="407" y="0"/>
                  </a:lnTo>
                  <a:lnTo>
                    <a:pt x="407" y="0"/>
                  </a:lnTo>
                  <a:lnTo>
                    <a:pt x="414" y="0"/>
                  </a:lnTo>
                  <a:lnTo>
                    <a:pt x="421" y="0"/>
                  </a:lnTo>
                  <a:lnTo>
                    <a:pt x="650" y="0"/>
                  </a:lnTo>
                  <a:lnTo>
                    <a:pt x="650" y="0"/>
                  </a:lnTo>
                  <a:lnTo>
                    <a:pt x="650" y="203"/>
                  </a:lnTo>
                  <a:lnTo>
                    <a:pt x="650" y="236"/>
                  </a:lnTo>
                  <a:lnTo>
                    <a:pt x="644" y="269"/>
                  </a:lnTo>
                  <a:lnTo>
                    <a:pt x="637" y="302"/>
                  </a:lnTo>
                  <a:lnTo>
                    <a:pt x="637" y="335"/>
                  </a:lnTo>
                  <a:lnTo>
                    <a:pt x="624" y="368"/>
                  </a:lnTo>
                  <a:lnTo>
                    <a:pt x="624" y="381"/>
                  </a:lnTo>
                  <a:lnTo>
                    <a:pt x="618" y="400"/>
                  </a:lnTo>
                  <a:lnTo>
                    <a:pt x="611" y="427"/>
                  </a:lnTo>
                  <a:lnTo>
                    <a:pt x="604" y="446"/>
                  </a:lnTo>
                  <a:lnTo>
                    <a:pt x="598" y="459"/>
                  </a:lnTo>
                  <a:lnTo>
                    <a:pt x="585" y="486"/>
                  </a:lnTo>
                  <a:lnTo>
                    <a:pt x="572" y="519"/>
                  </a:lnTo>
                  <a:lnTo>
                    <a:pt x="558" y="545"/>
                  </a:lnTo>
                  <a:lnTo>
                    <a:pt x="552" y="558"/>
                  </a:lnTo>
                  <a:lnTo>
                    <a:pt x="539" y="571"/>
                  </a:lnTo>
                  <a:lnTo>
                    <a:pt x="532" y="584"/>
                  </a:lnTo>
                  <a:lnTo>
                    <a:pt x="526" y="604"/>
                  </a:lnTo>
                  <a:lnTo>
                    <a:pt x="506" y="630"/>
                  </a:lnTo>
                  <a:lnTo>
                    <a:pt x="486" y="656"/>
                  </a:lnTo>
                  <a:lnTo>
                    <a:pt x="467" y="683"/>
                  </a:lnTo>
                  <a:lnTo>
                    <a:pt x="453" y="689"/>
                  </a:lnTo>
                  <a:lnTo>
                    <a:pt x="447" y="702"/>
                  </a:lnTo>
                  <a:lnTo>
                    <a:pt x="434" y="715"/>
                  </a:lnTo>
                  <a:lnTo>
                    <a:pt x="427" y="722"/>
                  </a:lnTo>
                  <a:lnTo>
                    <a:pt x="401" y="748"/>
                  </a:lnTo>
                  <a:lnTo>
                    <a:pt x="381" y="761"/>
                  </a:lnTo>
                  <a:lnTo>
                    <a:pt x="381" y="768"/>
                  </a:lnTo>
                  <a:lnTo>
                    <a:pt x="381" y="768"/>
                  </a:lnTo>
                  <a:lnTo>
                    <a:pt x="381" y="768"/>
                  </a:lnTo>
                  <a:lnTo>
                    <a:pt x="381" y="768"/>
                  </a:lnTo>
                  <a:lnTo>
                    <a:pt x="368" y="775"/>
                  </a:lnTo>
                  <a:lnTo>
                    <a:pt x="355" y="788"/>
                  </a:lnTo>
                  <a:lnTo>
                    <a:pt x="329" y="807"/>
                  </a:lnTo>
                  <a:lnTo>
                    <a:pt x="316" y="801"/>
                  </a:lnTo>
                  <a:lnTo>
                    <a:pt x="302" y="788"/>
                  </a:lnTo>
                  <a:lnTo>
                    <a:pt x="289" y="781"/>
                  </a:lnTo>
                  <a:lnTo>
                    <a:pt x="283" y="775"/>
                  </a:lnTo>
                  <a:lnTo>
                    <a:pt x="270" y="761"/>
                  </a:lnTo>
                  <a:lnTo>
                    <a:pt x="256" y="755"/>
                  </a:lnTo>
                  <a:lnTo>
                    <a:pt x="250" y="742"/>
                  </a:lnTo>
                  <a:lnTo>
                    <a:pt x="237" y="735"/>
                  </a:lnTo>
                  <a:lnTo>
                    <a:pt x="224" y="722"/>
                  </a:lnTo>
                  <a:lnTo>
                    <a:pt x="217" y="715"/>
                  </a:lnTo>
                  <a:lnTo>
                    <a:pt x="204" y="702"/>
                  </a:lnTo>
                  <a:lnTo>
                    <a:pt x="197" y="689"/>
                  </a:lnTo>
                  <a:lnTo>
                    <a:pt x="178" y="670"/>
                  </a:lnTo>
                  <a:lnTo>
                    <a:pt x="158" y="650"/>
                  </a:lnTo>
                  <a:lnTo>
                    <a:pt x="151" y="637"/>
                  </a:lnTo>
                  <a:lnTo>
                    <a:pt x="138" y="624"/>
                  </a:lnTo>
                  <a:lnTo>
                    <a:pt x="132" y="610"/>
                  </a:lnTo>
                  <a:lnTo>
                    <a:pt x="125" y="597"/>
                  </a:lnTo>
                  <a:lnTo>
                    <a:pt x="105" y="578"/>
                  </a:lnTo>
                  <a:lnTo>
                    <a:pt x="92" y="551"/>
                  </a:lnTo>
                  <a:lnTo>
                    <a:pt x="79" y="525"/>
                  </a:lnTo>
                  <a:lnTo>
                    <a:pt x="66" y="499"/>
                  </a:lnTo>
                  <a:lnTo>
                    <a:pt x="60" y="473"/>
                  </a:lnTo>
                  <a:lnTo>
                    <a:pt x="53" y="459"/>
                  </a:lnTo>
                  <a:lnTo>
                    <a:pt x="46" y="446"/>
                  </a:lnTo>
                  <a:lnTo>
                    <a:pt x="40" y="433"/>
                  </a:lnTo>
                  <a:lnTo>
                    <a:pt x="33" y="413"/>
                  </a:lnTo>
                  <a:lnTo>
                    <a:pt x="33" y="400"/>
                  </a:lnTo>
                  <a:lnTo>
                    <a:pt x="27" y="381"/>
                  </a:lnTo>
                  <a:lnTo>
                    <a:pt x="20" y="361"/>
                  </a:lnTo>
                  <a:lnTo>
                    <a:pt x="20" y="348"/>
                  </a:lnTo>
                  <a:lnTo>
                    <a:pt x="14" y="328"/>
                  </a:lnTo>
                  <a:lnTo>
                    <a:pt x="14" y="315"/>
                  </a:lnTo>
                  <a:lnTo>
                    <a:pt x="7" y="295"/>
                  </a:lnTo>
                  <a:lnTo>
                    <a:pt x="7" y="276"/>
                  </a:lnTo>
                  <a:lnTo>
                    <a:pt x="0" y="243"/>
                  </a:lnTo>
                  <a:lnTo>
                    <a:pt x="0" y="223"/>
                  </a:lnTo>
                  <a:lnTo>
                    <a:pt x="0" y="210"/>
                  </a:lnTo>
                  <a:lnTo>
                    <a:pt x="0" y="190"/>
                  </a:lnTo>
                  <a:lnTo>
                    <a:pt x="0" y="171"/>
                  </a:lnTo>
                  <a:lnTo>
                    <a:pt x="0" y="151"/>
                  </a:lnTo>
                  <a:lnTo>
                    <a:pt x="0" y="125"/>
                  </a:lnTo>
                  <a:lnTo>
                    <a:pt x="0" y="98"/>
                  </a:lnTo>
                  <a:lnTo>
                    <a:pt x="0" y="79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89" y="0"/>
                  </a:lnTo>
                  <a:lnTo>
                    <a:pt x="289" y="0"/>
                  </a:lnTo>
                  <a:lnTo>
                    <a:pt x="289" y="0"/>
                  </a:lnTo>
                  <a:lnTo>
                    <a:pt x="394" y="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40" name="Freeform 116"/>
            <p:cNvSpPr>
              <a:spLocks/>
            </p:cNvSpPr>
            <p:nvPr/>
          </p:nvSpPr>
          <p:spPr bwMode="auto">
            <a:xfrm>
              <a:off x="-1083" y="843"/>
              <a:ext cx="790" cy="927"/>
            </a:xfrm>
            <a:custGeom>
              <a:avLst/>
              <a:gdLst/>
              <a:ahLst/>
              <a:cxnLst>
                <a:cxn ang="0">
                  <a:pos x="558" y="46"/>
                </a:cxn>
                <a:cxn ang="0">
                  <a:pos x="551" y="98"/>
                </a:cxn>
                <a:cxn ang="0">
                  <a:pos x="486" y="137"/>
                </a:cxn>
                <a:cxn ang="0">
                  <a:pos x="426" y="151"/>
                </a:cxn>
                <a:cxn ang="0">
                  <a:pos x="407" y="190"/>
                </a:cxn>
                <a:cxn ang="0">
                  <a:pos x="446" y="216"/>
                </a:cxn>
                <a:cxn ang="0">
                  <a:pos x="505" y="262"/>
                </a:cxn>
                <a:cxn ang="0">
                  <a:pos x="505" y="308"/>
                </a:cxn>
                <a:cxn ang="0">
                  <a:pos x="512" y="354"/>
                </a:cxn>
                <a:cxn ang="0">
                  <a:pos x="459" y="367"/>
                </a:cxn>
                <a:cxn ang="0">
                  <a:pos x="420" y="315"/>
                </a:cxn>
                <a:cxn ang="0">
                  <a:pos x="400" y="282"/>
                </a:cxn>
                <a:cxn ang="0">
                  <a:pos x="420" y="203"/>
                </a:cxn>
                <a:cxn ang="0">
                  <a:pos x="348" y="282"/>
                </a:cxn>
                <a:cxn ang="0">
                  <a:pos x="367" y="433"/>
                </a:cxn>
                <a:cxn ang="0">
                  <a:pos x="400" y="499"/>
                </a:cxn>
                <a:cxn ang="0">
                  <a:pos x="440" y="485"/>
                </a:cxn>
                <a:cxn ang="0">
                  <a:pos x="361" y="584"/>
                </a:cxn>
                <a:cxn ang="0">
                  <a:pos x="275" y="663"/>
                </a:cxn>
                <a:cxn ang="0">
                  <a:pos x="361" y="505"/>
                </a:cxn>
                <a:cxn ang="0">
                  <a:pos x="302" y="466"/>
                </a:cxn>
                <a:cxn ang="0">
                  <a:pos x="256" y="505"/>
                </a:cxn>
                <a:cxn ang="0">
                  <a:pos x="216" y="558"/>
                </a:cxn>
                <a:cxn ang="0">
                  <a:pos x="164" y="538"/>
                </a:cxn>
                <a:cxn ang="0">
                  <a:pos x="190" y="485"/>
                </a:cxn>
                <a:cxn ang="0">
                  <a:pos x="216" y="446"/>
                </a:cxn>
                <a:cxn ang="0">
                  <a:pos x="315" y="446"/>
                </a:cxn>
                <a:cxn ang="0">
                  <a:pos x="275" y="426"/>
                </a:cxn>
                <a:cxn ang="0">
                  <a:pos x="236" y="393"/>
                </a:cxn>
                <a:cxn ang="0">
                  <a:pos x="190" y="354"/>
                </a:cxn>
                <a:cxn ang="0">
                  <a:pos x="210" y="321"/>
                </a:cxn>
                <a:cxn ang="0">
                  <a:pos x="262" y="354"/>
                </a:cxn>
                <a:cxn ang="0">
                  <a:pos x="295" y="426"/>
                </a:cxn>
                <a:cxn ang="0">
                  <a:pos x="348" y="420"/>
                </a:cxn>
                <a:cxn ang="0">
                  <a:pos x="216" y="269"/>
                </a:cxn>
                <a:cxn ang="0">
                  <a:pos x="151" y="295"/>
                </a:cxn>
                <a:cxn ang="0">
                  <a:pos x="92" y="302"/>
                </a:cxn>
                <a:cxn ang="0">
                  <a:pos x="124" y="249"/>
                </a:cxn>
                <a:cxn ang="0">
                  <a:pos x="197" y="249"/>
                </a:cxn>
                <a:cxn ang="0">
                  <a:pos x="229" y="249"/>
                </a:cxn>
                <a:cxn ang="0">
                  <a:pos x="151" y="190"/>
                </a:cxn>
                <a:cxn ang="0">
                  <a:pos x="39" y="170"/>
                </a:cxn>
                <a:cxn ang="0">
                  <a:pos x="26" y="118"/>
                </a:cxn>
                <a:cxn ang="0">
                  <a:pos x="0" y="19"/>
                </a:cxn>
                <a:cxn ang="0">
                  <a:pos x="72" y="39"/>
                </a:cxn>
                <a:cxn ang="0">
                  <a:pos x="118" y="65"/>
                </a:cxn>
                <a:cxn ang="0">
                  <a:pos x="151" y="105"/>
                </a:cxn>
                <a:cxn ang="0">
                  <a:pos x="170" y="203"/>
                </a:cxn>
                <a:cxn ang="0">
                  <a:pos x="315" y="328"/>
                </a:cxn>
                <a:cxn ang="0">
                  <a:pos x="321" y="236"/>
                </a:cxn>
                <a:cxn ang="0">
                  <a:pos x="249" y="170"/>
                </a:cxn>
                <a:cxn ang="0">
                  <a:pos x="243" y="118"/>
                </a:cxn>
                <a:cxn ang="0">
                  <a:pos x="275" y="98"/>
                </a:cxn>
                <a:cxn ang="0">
                  <a:pos x="308" y="131"/>
                </a:cxn>
                <a:cxn ang="0">
                  <a:pos x="328" y="177"/>
                </a:cxn>
                <a:cxn ang="0">
                  <a:pos x="335" y="249"/>
                </a:cxn>
                <a:cxn ang="0">
                  <a:pos x="387" y="197"/>
                </a:cxn>
                <a:cxn ang="0">
                  <a:pos x="374" y="144"/>
                </a:cxn>
                <a:cxn ang="0">
                  <a:pos x="400" y="78"/>
                </a:cxn>
                <a:cxn ang="0">
                  <a:pos x="446" y="46"/>
                </a:cxn>
              </a:cxnLst>
              <a:rect l="0" t="0" r="r" b="b"/>
              <a:pathLst>
                <a:path w="577" h="676">
                  <a:moveTo>
                    <a:pt x="518" y="0"/>
                  </a:moveTo>
                  <a:lnTo>
                    <a:pt x="518" y="0"/>
                  </a:lnTo>
                  <a:lnTo>
                    <a:pt x="512" y="6"/>
                  </a:lnTo>
                  <a:lnTo>
                    <a:pt x="512" y="13"/>
                  </a:lnTo>
                  <a:lnTo>
                    <a:pt x="512" y="19"/>
                  </a:lnTo>
                  <a:lnTo>
                    <a:pt x="512" y="19"/>
                  </a:lnTo>
                  <a:lnTo>
                    <a:pt x="512" y="26"/>
                  </a:lnTo>
                  <a:lnTo>
                    <a:pt x="518" y="26"/>
                  </a:lnTo>
                  <a:lnTo>
                    <a:pt x="518" y="32"/>
                  </a:lnTo>
                  <a:lnTo>
                    <a:pt x="525" y="32"/>
                  </a:lnTo>
                  <a:lnTo>
                    <a:pt x="525" y="32"/>
                  </a:lnTo>
                  <a:lnTo>
                    <a:pt x="525" y="39"/>
                  </a:lnTo>
                  <a:lnTo>
                    <a:pt x="531" y="39"/>
                  </a:lnTo>
                  <a:lnTo>
                    <a:pt x="531" y="39"/>
                  </a:lnTo>
                  <a:lnTo>
                    <a:pt x="538" y="39"/>
                  </a:lnTo>
                  <a:lnTo>
                    <a:pt x="545" y="39"/>
                  </a:lnTo>
                  <a:lnTo>
                    <a:pt x="551" y="46"/>
                  </a:lnTo>
                  <a:lnTo>
                    <a:pt x="558" y="46"/>
                  </a:lnTo>
                  <a:lnTo>
                    <a:pt x="577" y="39"/>
                  </a:lnTo>
                  <a:lnTo>
                    <a:pt x="571" y="46"/>
                  </a:lnTo>
                  <a:lnTo>
                    <a:pt x="564" y="46"/>
                  </a:lnTo>
                  <a:lnTo>
                    <a:pt x="558" y="52"/>
                  </a:lnTo>
                  <a:lnTo>
                    <a:pt x="551" y="59"/>
                  </a:lnTo>
                  <a:lnTo>
                    <a:pt x="545" y="59"/>
                  </a:lnTo>
                  <a:lnTo>
                    <a:pt x="545" y="65"/>
                  </a:lnTo>
                  <a:lnTo>
                    <a:pt x="545" y="65"/>
                  </a:lnTo>
                  <a:lnTo>
                    <a:pt x="538" y="72"/>
                  </a:lnTo>
                  <a:lnTo>
                    <a:pt x="538" y="72"/>
                  </a:lnTo>
                  <a:lnTo>
                    <a:pt x="538" y="78"/>
                  </a:lnTo>
                  <a:lnTo>
                    <a:pt x="538" y="78"/>
                  </a:lnTo>
                  <a:lnTo>
                    <a:pt x="538" y="85"/>
                  </a:lnTo>
                  <a:lnTo>
                    <a:pt x="538" y="92"/>
                  </a:lnTo>
                  <a:lnTo>
                    <a:pt x="545" y="92"/>
                  </a:lnTo>
                  <a:lnTo>
                    <a:pt x="545" y="98"/>
                  </a:lnTo>
                  <a:lnTo>
                    <a:pt x="545" y="98"/>
                  </a:lnTo>
                  <a:lnTo>
                    <a:pt x="551" y="98"/>
                  </a:lnTo>
                  <a:lnTo>
                    <a:pt x="551" y="105"/>
                  </a:lnTo>
                  <a:lnTo>
                    <a:pt x="558" y="105"/>
                  </a:lnTo>
                  <a:lnTo>
                    <a:pt x="558" y="105"/>
                  </a:lnTo>
                  <a:lnTo>
                    <a:pt x="551" y="105"/>
                  </a:lnTo>
                  <a:lnTo>
                    <a:pt x="545" y="105"/>
                  </a:lnTo>
                  <a:lnTo>
                    <a:pt x="531" y="105"/>
                  </a:lnTo>
                  <a:lnTo>
                    <a:pt x="525" y="111"/>
                  </a:lnTo>
                  <a:lnTo>
                    <a:pt x="518" y="111"/>
                  </a:lnTo>
                  <a:lnTo>
                    <a:pt x="512" y="111"/>
                  </a:lnTo>
                  <a:lnTo>
                    <a:pt x="505" y="118"/>
                  </a:lnTo>
                  <a:lnTo>
                    <a:pt x="499" y="118"/>
                  </a:lnTo>
                  <a:lnTo>
                    <a:pt x="499" y="124"/>
                  </a:lnTo>
                  <a:lnTo>
                    <a:pt x="499" y="124"/>
                  </a:lnTo>
                  <a:lnTo>
                    <a:pt x="499" y="131"/>
                  </a:lnTo>
                  <a:lnTo>
                    <a:pt x="499" y="137"/>
                  </a:lnTo>
                  <a:lnTo>
                    <a:pt x="499" y="144"/>
                  </a:lnTo>
                  <a:lnTo>
                    <a:pt x="492" y="137"/>
                  </a:lnTo>
                  <a:lnTo>
                    <a:pt x="486" y="137"/>
                  </a:lnTo>
                  <a:lnTo>
                    <a:pt x="479" y="137"/>
                  </a:lnTo>
                  <a:lnTo>
                    <a:pt x="479" y="137"/>
                  </a:lnTo>
                  <a:lnTo>
                    <a:pt x="472" y="137"/>
                  </a:lnTo>
                  <a:lnTo>
                    <a:pt x="472" y="137"/>
                  </a:lnTo>
                  <a:lnTo>
                    <a:pt x="466" y="144"/>
                  </a:lnTo>
                  <a:lnTo>
                    <a:pt x="466" y="151"/>
                  </a:lnTo>
                  <a:lnTo>
                    <a:pt x="459" y="151"/>
                  </a:lnTo>
                  <a:lnTo>
                    <a:pt x="459" y="157"/>
                  </a:lnTo>
                  <a:lnTo>
                    <a:pt x="453" y="151"/>
                  </a:lnTo>
                  <a:lnTo>
                    <a:pt x="446" y="151"/>
                  </a:lnTo>
                  <a:lnTo>
                    <a:pt x="446" y="151"/>
                  </a:lnTo>
                  <a:lnTo>
                    <a:pt x="440" y="144"/>
                  </a:lnTo>
                  <a:lnTo>
                    <a:pt x="440" y="144"/>
                  </a:lnTo>
                  <a:lnTo>
                    <a:pt x="433" y="144"/>
                  </a:lnTo>
                  <a:lnTo>
                    <a:pt x="433" y="144"/>
                  </a:lnTo>
                  <a:lnTo>
                    <a:pt x="426" y="144"/>
                  </a:lnTo>
                  <a:lnTo>
                    <a:pt x="426" y="151"/>
                  </a:lnTo>
                  <a:lnTo>
                    <a:pt x="426" y="151"/>
                  </a:lnTo>
                  <a:lnTo>
                    <a:pt x="420" y="151"/>
                  </a:lnTo>
                  <a:lnTo>
                    <a:pt x="413" y="151"/>
                  </a:lnTo>
                  <a:lnTo>
                    <a:pt x="407" y="157"/>
                  </a:lnTo>
                  <a:lnTo>
                    <a:pt x="407" y="164"/>
                  </a:lnTo>
                  <a:lnTo>
                    <a:pt x="400" y="164"/>
                  </a:lnTo>
                  <a:lnTo>
                    <a:pt x="400" y="170"/>
                  </a:lnTo>
                  <a:lnTo>
                    <a:pt x="394" y="177"/>
                  </a:lnTo>
                  <a:lnTo>
                    <a:pt x="394" y="183"/>
                  </a:lnTo>
                  <a:lnTo>
                    <a:pt x="394" y="183"/>
                  </a:lnTo>
                  <a:lnTo>
                    <a:pt x="394" y="190"/>
                  </a:lnTo>
                  <a:lnTo>
                    <a:pt x="394" y="190"/>
                  </a:lnTo>
                  <a:lnTo>
                    <a:pt x="394" y="190"/>
                  </a:lnTo>
                  <a:lnTo>
                    <a:pt x="400" y="190"/>
                  </a:lnTo>
                  <a:lnTo>
                    <a:pt x="400" y="190"/>
                  </a:lnTo>
                  <a:lnTo>
                    <a:pt x="400" y="190"/>
                  </a:lnTo>
                  <a:lnTo>
                    <a:pt x="407" y="190"/>
                  </a:lnTo>
                  <a:lnTo>
                    <a:pt x="407" y="190"/>
                  </a:lnTo>
                  <a:lnTo>
                    <a:pt x="407" y="190"/>
                  </a:lnTo>
                  <a:lnTo>
                    <a:pt x="413" y="190"/>
                  </a:lnTo>
                  <a:lnTo>
                    <a:pt x="413" y="183"/>
                  </a:lnTo>
                  <a:lnTo>
                    <a:pt x="420" y="177"/>
                  </a:lnTo>
                  <a:lnTo>
                    <a:pt x="426" y="170"/>
                  </a:lnTo>
                  <a:lnTo>
                    <a:pt x="426" y="170"/>
                  </a:lnTo>
                  <a:lnTo>
                    <a:pt x="426" y="170"/>
                  </a:lnTo>
                  <a:lnTo>
                    <a:pt x="426" y="170"/>
                  </a:lnTo>
                  <a:lnTo>
                    <a:pt x="433" y="177"/>
                  </a:lnTo>
                  <a:lnTo>
                    <a:pt x="433" y="177"/>
                  </a:lnTo>
                  <a:lnTo>
                    <a:pt x="426" y="183"/>
                  </a:lnTo>
                  <a:lnTo>
                    <a:pt x="426" y="190"/>
                  </a:lnTo>
                  <a:lnTo>
                    <a:pt x="426" y="190"/>
                  </a:lnTo>
                  <a:lnTo>
                    <a:pt x="426" y="197"/>
                  </a:lnTo>
                  <a:lnTo>
                    <a:pt x="426" y="203"/>
                  </a:lnTo>
                  <a:lnTo>
                    <a:pt x="433" y="203"/>
                  </a:lnTo>
                  <a:lnTo>
                    <a:pt x="440" y="210"/>
                  </a:lnTo>
                  <a:lnTo>
                    <a:pt x="440" y="210"/>
                  </a:lnTo>
                  <a:lnTo>
                    <a:pt x="446" y="216"/>
                  </a:lnTo>
                  <a:lnTo>
                    <a:pt x="453" y="216"/>
                  </a:lnTo>
                  <a:lnTo>
                    <a:pt x="459" y="223"/>
                  </a:lnTo>
                  <a:lnTo>
                    <a:pt x="466" y="223"/>
                  </a:lnTo>
                  <a:lnTo>
                    <a:pt x="472" y="223"/>
                  </a:lnTo>
                  <a:lnTo>
                    <a:pt x="486" y="229"/>
                  </a:lnTo>
                  <a:lnTo>
                    <a:pt x="492" y="229"/>
                  </a:lnTo>
                  <a:lnTo>
                    <a:pt x="505" y="229"/>
                  </a:lnTo>
                  <a:lnTo>
                    <a:pt x="505" y="229"/>
                  </a:lnTo>
                  <a:lnTo>
                    <a:pt x="499" y="236"/>
                  </a:lnTo>
                  <a:lnTo>
                    <a:pt x="499" y="236"/>
                  </a:lnTo>
                  <a:lnTo>
                    <a:pt x="499" y="242"/>
                  </a:lnTo>
                  <a:lnTo>
                    <a:pt x="492" y="242"/>
                  </a:lnTo>
                  <a:lnTo>
                    <a:pt x="499" y="249"/>
                  </a:lnTo>
                  <a:lnTo>
                    <a:pt x="499" y="249"/>
                  </a:lnTo>
                  <a:lnTo>
                    <a:pt x="499" y="256"/>
                  </a:lnTo>
                  <a:lnTo>
                    <a:pt x="499" y="256"/>
                  </a:lnTo>
                  <a:lnTo>
                    <a:pt x="505" y="262"/>
                  </a:lnTo>
                  <a:lnTo>
                    <a:pt x="505" y="262"/>
                  </a:lnTo>
                  <a:lnTo>
                    <a:pt x="505" y="269"/>
                  </a:lnTo>
                  <a:lnTo>
                    <a:pt x="512" y="269"/>
                  </a:lnTo>
                  <a:lnTo>
                    <a:pt x="512" y="269"/>
                  </a:lnTo>
                  <a:lnTo>
                    <a:pt x="518" y="275"/>
                  </a:lnTo>
                  <a:lnTo>
                    <a:pt x="531" y="282"/>
                  </a:lnTo>
                  <a:lnTo>
                    <a:pt x="525" y="282"/>
                  </a:lnTo>
                  <a:lnTo>
                    <a:pt x="518" y="282"/>
                  </a:lnTo>
                  <a:lnTo>
                    <a:pt x="518" y="282"/>
                  </a:lnTo>
                  <a:lnTo>
                    <a:pt x="512" y="282"/>
                  </a:lnTo>
                  <a:lnTo>
                    <a:pt x="512" y="282"/>
                  </a:lnTo>
                  <a:lnTo>
                    <a:pt x="505" y="282"/>
                  </a:lnTo>
                  <a:lnTo>
                    <a:pt x="505" y="288"/>
                  </a:lnTo>
                  <a:lnTo>
                    <a:pt x="505" y="288"/>
                  </a:lnTo>
                  <a:lnTo>
                    <a:pt x="505" y="288"/>
                  </a:lnTo>
                  <a:lnTo>
                    <a:pt x="499" y="295"/>
                  </a:lnTo>
                  <a:lnTo>
                    <a:pt x="499" y="295"/>
                  </a:lnTo>
                  <a:lnTo>
                    <a:pt x="505" y="302"/>
                  </a:lnTo>
                  <a:lnTo>
                    <a:pt x="505" y="308"/>
                  </a:lnTo>
                  <a:lnTo>
                    <a:pt x="505" y="308"/>
                  </a:lnTo>
                  <a:lnTo>
                    <a:pt x="512" y="315"/>
                  </a:lnTo>
                  <a:lnTo>
                    <a:pt x="518" y="321"/>
                  </a:lnTo>
                  <a:lnTo>
                    <a:pt x="531" y="334"/>
                  </a:lnTo>
                  <a:lnTo>
                    <a:pt x="538" y="334"/>
                  </a:lnTo>
                  <a:lnTo>
                    <a:pt x="538" y="341"/>
                  </a:lnTo>
                  <a:lnTo>
                    <a:pt x="545" y="341"/>
                  </a:lnTo>
                  <a:lnTo>
                    <a:pt x="538" y="341"/>
                  </a:lnTo>
                  <a:lnTo>
                    <a:pt x="538" y="341"/>
                  </a:lnTo>
                  <a:lnTo>
                    <a:pt x="531" y="341"/>
                  </a:lnTo>
                  <a:lnTo>
                    <a:pt x="531" y="341"/>
                  </a:lnTo>
                  <a:lnTo>
                    <a:pt x="525" y="341"/>
                  </a:lnTo>
                  <a:lnTo>
                    <a:pt x="525" y="341"/>
                  </a:lnTo>
                  <a:lnTo>
                    <a:pt x="518" y="348"/>
                  </a:lnTo>
                  <a:lnTo>
                    <a:pt x="518" y="348"/>
                  </a:lnTo>
                  <a:lnTo>
                    <a:pt x="512" y="348"/>
                  </a:lnTo>
                  <a:lnTo>
                    <a:pt x="512" y="354"/>
                  </a:lnTo>
                  <a:lnTo>
                    <a:pt x="512" y="354"/>
                  </a:lnTo>
                  <a:lnTo>
                    <a:pt x="512" y="354"/>
                  </a:lnTo>
                  <a:lnTo>
                    <a:pt x="512" y="361"/>
                  </a:lnTo>
                  <a:lnTo>
                    <a:pt x="512" y="367"/>
                  </a:lnTo>
                  <a:lnTo>
                    <a:pt x="512" y="380"/>
                  </a:lnTo>
                  <a:lnTo>
                    <a:pt x="512" y="393"/>
                  </a:lnTo>
                  <a:lnTo>
                    <a:pt x="505" y="387"/>
                  </a:lnTo>
                  <a:lnTo>
                    <a:pt x="499" y="380"/>
                  </a:lnTo>
                  <a:lnTo>
                    <a:pt x="499" y="374"/>
                  </a:lnTo>
                  <a:lnTo>
                    <a:pt x="492" y="367"/>
                  </a:lnTo>
                  <a:lnTo>
                    <a:pt x="486" y="361"/>
                  </a:lnTo>
                  <a:lnTo>
                    <a:pt x="479" y="361"/>
                  </a:lnTo>
                  <a:lnTo>
                    <a:pt x="479" y="361"/>
                  </a:lnTo>
                  <a:lnTo>
                    <a:pt x="472" y="361"/>
                  </a:lnTo>
                  <a:lnTo>
                    <a:pt x="472" y="361"/>
                  </a:lnTo>
                  <a:lnTo>
                    <a:pt x="466" y="361"/>
                  </a:lnTo>
                  <a:lnTo>
                    <a:pt x="466" y="367"/>
                  </a:lnTo>
                  <a:lnTo>
                    <a:pt x="459" y="367"/>
                  </a:lnTo>
                  <a:lnTo>
                    <a:pt x="459" y="367"/>
                  </a:lnTo>
                  <a:lnTo>
                    <a:pt x="459" y="374"/>
                  </a:lnTo>
                  <a:lnTo>
                    <a:pt x="453" y="374"/>
                  </a:lnTo>
                  <a:lnTo>
                    <a:pt x="453" y="380"/>
                  </a:lnTo>
                  <a:lnTo>
                    <a:pt x="453" y="380"/>
                  </a:lnTo>
                  <a:lnTo>
                    <a:pt x="453" y="380"/>
                  </a:lnTo>
                  <a:lnTo>
                    <a:pt x="453" y="374"/>
                  </a:lnTo>
                  <a:lnTo>
                    <a:pt x="446" y="367"/>
                  </a:lnTo>
                  <a:lnTo>
                    <a:pt x="446" y="361"/>
                  </a:lnTo>
                  <a:lnTo>
                    <a:pt x="446" y="348"/>
                  </a:lnTo>
                  <a:lnTo>
                    <a:pt x="440" y="341"/>
                  </a:lnTo>
                  <a:lnTo>
                    <a:pt x="440" y="334"/>
                  </a:lnTo>
                  <a:lnTo>
                    <a:pt x="440" y="328"/>
                  </a:lnTo>
                  <a:lnTo>
                    <a:pt x="433" y="328"/>
                  </a:lnTo>
                  <a:lnTo>
                    <a:pt x="433" y="328"/>
                  </a:lnTo>
                  <a:lnTo>
                    <a:pt x="426" y="321"/>
                  </a:lnTo>
                  <a:lnTo>
                    <a:pt x="426" y="321"/>
                  </a:lnTo>
                  <a:lnTo>
                    <a:pt x="420" y="315"/>
                  </a:lnTo>
                  <a:lnTo>
                    <a:pt x="420" y="315"/>
                  </a:lnTo>
                  <a:lnTo>
                    <a:pt x="413" y="315"/>
                  </a:lnTo>
                  <a:lnTo>
                    <a:pt x="407" y="315"/>
                  </a:lnTo>
                  <a:lnTo>
                    <a:pt x="407" y="315"/>
                  </a:lnTo>
                  <a:lnTo>
                    <a:pt x="400" y="315"/>
                  </a:lnTo>
                  <a:lnTo>
                    <a:pt x="394" y="321"/>
                  </a:lnTo>
                  <a:lnTo>
                    <a:pt x="400" y="315"/>
                  </a:lnTo>
                  <a:lnTo>
                    <a:pt x="400" y="308"/>
                  </a:lnTo>
                  <a:lnTo>
                    <a:pt x="407" y="308"/>
                  </a:lnTo>
                  <a:lnTo>
                    <a:pt x="407" y="302"/>
                  </a:lnTo>
                  <a:lnTo>
                    <a:pt x="407" y="302"/>
                  </a:lnTo>
                  <a:lnTo>
                    <a:pt x="407" y="295"/>
                  </a:lnTo>
                  <a:lnTo>
                    <a:pt x="407" y="295"/>
                  </a:lnTo>
                  <a:lnTo>
                    <a:pt x="407" y="288"/>
                  </a:lnTo>
                  <a:lnTo>
                    <a:pt x="407" y="288"/>
                  </a:lnTo>
                  <a:lnTo>
                    <a:pt x="407" y="282"/>
                  </a:lnTo>
                  <a:lnTo>
                    <a:pt x="407" y="282"/>
                  </a:lnTo>
                  <a:lnTo>
                    <a:pt x="400" y="282"/>
                  </a:lnTo>
                  <a:lnTo>
                    <a:pt x="400" y="282"/>
                  </a:lnTo>
                  <a:lnTo>
                    <a:pt x="400" y="282"/>
                  </a:lnTo>
                  <a:lnTo>
                    <a:pt x="400" y="282"/>
                  </a:lnTo>
                  <a:lnTo>
                    <a:pt x="394" y="282"/>
                  </a:lnTo>
                  <a:lnTo>
                    <a:pt x="394" y="282"/>
                  </a:lnTo>
                  <a:lnTo>
                    <a:pt x="387" y="282"/>
                  </a:lnTo>
                  <a:lnTo>
                    <a:pt x="394" y="269"/>
                  </a:lnTo>
                  <a:lnTo>
                    <a:pt x="394" y="262"/>
                  </a:lnTo>
                  <a:lnTo>
                    <a:pt x="400" y="256"/>
                  </a:lnTo>
                  <a:lnTo>
                    <a:pt x="407" y="242"/>
                  </a:lnTo>
                  <a:lnTo>
                    <a:pt x="413" y="236"/>
                  </a:lnTo>
                  <a:lnTo>
                    <a:pt x="420" y="229"/>
                  </a:lnTo>
                  <a:lnTo>
                    <a:pt x="426" y="223"/>
                  </a:lnTo>
                  <a:lnTo>
                    <a:pt x="433" y="210"/>
                  </a:lnTo>
                  <a:lnTo>
                    <a:pt x="433" y="210"/>
                  </a:lnTo>
                  <a:lnTo>
                    <a:pt x="426" y="210"/>
                  </a:lnTo>
                  <a:lnTo>
                    <a:pt x="426" y="203"/>
                  </a:lnTo>
                  <a:lnTo>
                    <a:pt x="420" y="203"/>
                  </a:lnTo>
                  <a:lnTo>
                    <a:pt x="420" y="203"/>
                  </a:lnTo>
                  <a:lnTo>
                    <a:pt x="413" y="203"/>
                  </a:lnTo>
                  <a:lnTo>
                    <a:pt x="413" y="197"/>
                  </a:lnTo>
                  <a:lnTo>
                    <a:pt x="407" y="197"/>
                  </a:lnTo>
                  <a:lnTo>
                    <a:pt x="407" y="197"/>
                  </a:lnTo>
                  <a:lnTo>
                    <a:pt x="407" y="203"/>
                  </a:lnTo>
                  <a:lnTo>
                    <a:pt x="400" y="203"/>
                  </a:lnTo>
                  <a:lnTo>
                    <a:pt x="394" y="203"/>
                  </a:lnTo>
                  <a:lnTo>
                    <a:pt x="387" y="210"/>
                  </a:lnTo>
                  <a:lnTo>
                    <a:pt x="387" y="216"/>
                  </a:lnTo>
                  <a:lnTo>
                    <a:pt x="380" y="216"/>
                  </a:lnTo>
                  <a:lnTo>
                    <a:pt x="380" y="223"/>
                  </a:lnTo>
                  <a:lnTo>
                    <a:pt x="367" y="229"/>
                  </a:lnTo>
                  <a:lnTo>
                    <a:pt x="367" y="236"/>
                  </a:lnTo>
                  <a:lnTo>
                    <a:pt x="361" y="242"/>
                  </a:lnTo>
                  <a:lnTo>
                    <a:pt x="354" y="256"/>
                  </a:lnTo>
                  <a:lnTo>
                    <a:pt x="354" y="262"/>
                  </a:lnTo>
                  <a:lnTo>
                    <a:pt x="348" y="275"/>
                  </a:lnTo>
                  <a:lnTo>
                    <a:pt x="348" y="282"/>
                  </a:lnTo>
                  <a:lnTo>
                    <a:pt x="341" y="288"/>
                  </a:lnTo>
                  <a:lnTo>
                    <a:pt x="341" y="295"/>
                  </a:lnTo>
                  <a:lnTo>
                    <a:pt x="341" y="308"/>
                  </a:lnTo>
                  <a:lnTo>
                    <a:pt x="341" y="315"/>
                  </a:lnTo>
                  <a:lnTo>
                    <a:pt x="341" y="321"/>
                  </a:lnTo>
                  <a:lnTo>
                    <a:pt x="341" y="334"/>
                  </a:lnTo>
                  <a:lnTo>
                    <a:pt x="341" y="341"/>
                  </a:lnTo>
                  <a:lnTo>
                    <a:pt x="341" y="341"/>
                  </a:lnTo>
                  <a:lnTo>
                    <a:pt x="341" y="348"/>
                  </a:lnTo>
                  <a:lnTo>
                    <a:pt x="341" y="348"/>
                  </a:lnTo>
                  <a:lnTo>
                    <a:pt x="341" y="354"/>
                  </a:lnTo>
                  <a:lnTo>
                    <a:pt x="341" y="361"/>
                  </a:lnTo>
                  <a:lnTo>
                    <a:pt x="348" y="374"/>
                  </a:lnTo>
                  <a:lnTo>
                    <a:pt x="354" y="393"/>
                  </a:lnTo>
                  <a:lnTo>
                    <a:pt x="361" y="407"/>
                  </a:lnTo>
                  <a:lnTo>
                    <a:pt x="367" y="420"/>
                  </a:lnTo>
                  <a:lnTo>
                    <a:pt x="367" y="426"/>
                  </a:lnTo>
                  <a:lnTo>
                    <a:pt x="367" y="433"/>
                  </a:lnTo>
                  <a:lnTo>
                    <a:pt x="374" y="446"/>
                  </a:lnTo>
                  <a:lnTo>
                    <a:pt x="374" y="459"/>
                  </a:lnTo>
                  <a:lnTo>
                    <a:pt x="374" y="466"/>
                  </a:lnTo>
                  <a:lnTo>
                    <a:pt x="374" y="479"/>
                  </a:lnTo>
                  <a:lnTo>
                    <a:pt x="374" y="492"/>
                  </a:lnTo>
                  <a:lnTo>
                    <a:pt x="374" y="505"/>
                  </a:lnTo>
                  <a:lnTo>
                    <a:pt x="374" y="512"/>
                  </a:lnTo>
                  <a:lnTo>
                    <a:pt x="374" y="512"/>
                  </a:lnTo>
                  <a:lnTo>
                    <a:pt x="374" y="518"/>
                  </a:lnTo>
                  <a:lnTo>
                    <a:pt x="380" y="518"/>
                  </a:lnTo>
                  <a:lnTo>
                    <a:pt x="380" y="518"/>
                  </a:lnTo>
                  <a:lnTo>
                    <a:pt x="380" y="518"/>
                  </a:lnTo>
                  <a:lnTo>
                    <a:pt x="380" y="512"/>
                  </a:lnTo>
                  <a:lnTo>
                    <a:pt x="387" y="512"/>
                  </a:lnTo>
                  <a:lnTo>
                    <a:pt x="387" y="505"/>
                  </a:lnTo>
                  <a:lnTo>
                    <a:pt x="394" y="505"/>
                  </a:lnTo>
                  <a:lnTo>
                    <a:pt x="394" y="499"/>
                  </a:lnTo>
                  <a:lnTo>
                    <a:pt x="400" y="499"/>
                  </a:lnTo>
                  <a:lnTo>
                    <a:pt x="400" y="492"/>
                  </a:lnTo>
                  <a:lnTo>
                    <a:pt x="407" y="485"/>
                  </a:lnTo>
                  <a:lnTo>
                    <a:pt x="413" y="485"/>
                  </a:lnTo>
                  <a:lnTo>
                    <a:pt x="420" y="479"/>
                  </a:lnTo>
                  <a:lnTo>
                    <a:pt x="426" y="472"/>
                  </a:lnTo>
                  <a:lnTo>
                    <a:pt x="433" y="472"/>
                  </a:lnTo>
                  <a:lnTo>
                    <a:pt x="446" y="466"/>
                  </a:lnTo>
                  <a:lnTo>
                    <a:pt x="472" y="453"/>
                  </a:lnTo>
                  <a:lnTo>
                    <a:pt x="479" y="466"/>
                  </a:lnTo>
                  <a:lnTo>
                    <a:pt x="492" y="479"/>
                  </a:lnTo>
                  <a:lnTo>
                    <a:pt x="479" y="479"/>
                  </a:lnTo>
                  <a:lnTo>
                    <a:pt x="472" y="479"/>
                  </a:lnTo>
                  <a:lnTo>
                    <a:pt x="466" y="479"/>
                  </a:lnTo>
                  <a:lnTo>
                    <a:pt x="459" y="479"/>
                  </a:lnTo>
                  <a:lnTo>
                    <a:pt x="453" y="479"/>
                  </a:lnTo>
                  <a:lnTo>
                    <a:pt x="446" y="479"/>
                  </a:lnTo>
                  <a:lnTo>
                    <a:pt x="440" y="485"/>
                  </a:lnTo>
                  <a:lnTo>
                    <a:pt x="440" y="485"/>
                  </a:lnTo>
                  <a:lnTo>
                    <a:pt x="433" y="485"/>
                  </a:lnTo>
                  <a:lnTo>
                    <a:pt x="426" y="492"/>
                  </a:lnTo>
                  <a:lnTo>
                    <a:pt x="420" y="492"/>
                  </a:lnTo>
                  <a:lnTo>
                    <a:pt x="413" y="499"/>
                  </a:lnTo>
                  <a:lnTo>
                    <a:pt x="413" y="499"/>
                  </a:lnTo>
                  <a:lnTo>
                    <a:pt x="407" y="505"/>
                  </a:lnTo>
                  <a:lnTo>
                    <a:pt x="407" y="512"/>
                  </a:lnTo>
                  <a:lnTo>
                    <a:pt x="400" y="518"/>
                  </a:lnTo>
                  <a:lnTo>
                    <a:pt x="394" y="525"/>
                  </a:lnTo>
                  <a:lnTo>
                    <a:pt x="387" y="544"/>
                  </a:lnTo>
                  <a:lnTo>
                    <a:pt x="380" y="558"/>
                  </a:lnTo>
                  <a:lnTo>
                    <a:pt x="367" y="577"/>
                  </a:lnTo>
                  <a:lnTo>
                    <a:pt x="367" y="577"/>
                  </a:lnTo>
                  <a:lnTo>
                    <a:pt x="367" y="584"/>
                  </a:lnTo>
                  <a:lnTo>
                    <a:pt x="367" y="584"/>
                  </a:lnTo>
                  <a:lnTo>
                    <a:pt x="361" y="584"/>
                  </a:lnTo>
                  <a:lnTo>
                    <a:pt x="361" y="584"/>
                  </a:lnTo>
                  <a:lnTo>
                    <a:pt x="361" y="584"/>
                  </a:lnTo>
                  <a:lnTo>
                    <a:pt x="361" y="584"/>
                  </a:lnTo>
                  <a:lnTo>
                    <a:pt x="354" y="597"/>
                  </a:lnTo>
                  <a:lnTo>
                    <a:pt x="348" y="610"/>
                  </a:lnTo>
                  <a:lnTo>
                    <a:pt x="341" y="623"/>
                  </a:lnTo>
                  <a:lnTo>
                    <a:pt x="335" y="630"/>
                  </a:lnTo>
                  <a:lnTo>
                    <a:pt x="328" y="643"/>
                  </a:lnTo>
                  <a:lnTo>
                    <a:pt x="328" y="650"/>
                  </a:lnTo>
                  <a:lnTo>
                    <a:pt x="321" y="656"/>
                  </a:lnTo>
                  <a:lnTo>
                    <a:pt x="315" y="663"/>
                  </a:lnTo>
                  <a:lnTo>
                    <a:pt x="302" y="676"/>
                  </a:lnTo>
                  <a:lnTo>
                    <a:pt x="302" y="676"/>
                  </a:lnTo>
                  <a:lnTo>
                    <a:pt x="289" y="676"/>
                  </a:lnTo>
                  <a:lnTo>
                    <a:pt x="275" y="676"/>
                  </a:lnTo>
                  <a:lnTo>
                    <a:pt x="269" y="676"/>
                  </a:lnTo>
                  <a:lnTo>
                    <a:pt x="256" y="676"/>
                  </a:lnTo>
                  <a:lnTo>
                    <a:pt x="262" y="676"/>
                  </a:lnTo>
                  <a:lnTo>
                    <a:pt x="269" y="669"/>
                  </a:lnTo>
                  <a:lnTo>
                    <a:pt x="275" y="663"/>
                  </a:lnTo>
                  <a:lnTo>
                    <a:pt x="282" y="656"/>
                  </a:lnTo>
                  <a:lnTo>
                    <a:pt x="289" y="650"/>
                  </a:lnTo>
                  <a:lnTo>
                    <a:pt x="295" y="643"/>
                  </a:lnTo>
                  <a:lnTo>
                    <a:pt x="308" y="630"/>
                  </a:lnTo>
                  <a:lnTo>
                    <a:pt x="321" y="610"/>
                  </a:lnTo>
                  <a:lnTo>
                    <a:pt x="328" y="597"/>
                  </a:lnTo>
                  <a:lnTo>
                    <a:pt x="335" y="590"/>
                  </a:lnTo>
                  <a:lnTo>
                    <a:pt x="341" y="584"/>
                  </a:lnTo>
                  <a:lnTo>
                    <a:pt x="348" y="564"/>
                  </a:lnTo>
                  <a:lnTo>
                    <a:pt x="354" y="558"/>
                  </a:lnTo>
                  <a:lnTo>
                    <a:pt x="354" y="551"/>
                  </a:lnTo>
                  <a:lnTo>
                    <a:pt x="354" y="544"/>
                  </a:lnTo>
                  <a:lnTo>
                    <a:pt x="354" y="538"/>
                  </a:lnTo>
                  <a:lnTo>
                    <a:pt x="361" y="531"/>
                  </a:lnTo>
                  <a:lnTo>
                    <a:pt x="361" y="525"/>
                  </a:lnTo>
                  <a:lnTo>
                    <a:pt x="361" y="518"/>
                  </a:lnTo>
                  <a:lnTo>
                    <a:pt x="361" y="512"/>
                  </a:lnTo>
                  <a:lnTo>
                    <a:pt x="361" y="505"/>
                  </a:lnTo>
                  <a:lnTo>
                    <a:pt x="361" y="505"/>
                  </a:lnTo>
                  <a:lnTo>
                    <a:pt x="354" y="505"/>
                  </a:lnTo>
                  <a:lnTo>
                    <a:pt x="354" y="499"/>
                  </a:lnTo>
                  <a:lnTo>
                    <a:pt x="354" y="492"/>
                  </a:lnTo>
                  <a:lnTo>
                    <a:pt x="348" y="492"/>
                  </a:lnTo>
                  <a:lnTo>
                    <a:pt x="348" y="479"/>
                  </a:lnTo>
                  <a:lnTo>
                    <a:pt x="348" y="479"/>
                  </a:lnTo>
                  <a:lnTo>
                    <a:pt x="348" y="472"/>
                  </a:lnTo>
                  <a:lnTo>
                    <a:pt x="341" y="472"/>
                  </a:lnTo>
                  <a:lnTo>
                    <a:pt x="341" y="466"/>
                  </a:lnTo>
                  <a:lnTo>
                    <a:pt x="341" y="459"/>
                  </a:lnTo>
                  <a:lnTo>
                    <a:pt x="335" y="459"/>
                  </a:lnTo>
                  <a:lnTo>
                    <a:pt x="328" y="459"/>
                  </a:lnTo>
                  <a:lnTo>
                    <a:pt x="328" y="459"/>
                  </a:lnTo>
                  <a:lnTo>
                    <a:pt x="321" y="459"/>
                  </a:lnTo>
                  <a:lnTo>
                    <a:pt x="315" y="459"/>
                  </a:lnTo>
                  <a:lnTo>
                    <a:pt x="308" y="466"/>
                  </a:lnTo>
                  <a:lnTo>
                    <a:pt x="302" y="466"/>
                  </a:lnTo>
                  <a:lnTo>
                    <a:pt x="302" y="466"/>
                  </a:lnTo>
                  <a:lnTo>
                    <a:pt x="295" y="466"/>
                  </a:lnTo>
                  <a:lnTo>
                    <a:pt x="295" y="472"/>
                  </a:lnTo>
                  <a:lnTo>
                    <a:pt x="295" y="472"/>
                  </a:lnTo>
                  <a:lnTo>
                    <a:pt x="295" y="479"/>
                  </a:lnTo>
                  <a:lnTo>
                    <a:pt x="289" y="485"/>
                  </a:lnTo>
                  <a:lnTo>
                    <a:pt x="289" y="492"/>
                  </a:lnTo>
                  <a:lnTo>
                    <a:pt x="282" y="505"/>
                  </a:lnTo>
                  <a:lnTo>
                    <a:pt x="282" y="512"/>
                  </a:lnTo>
                  <a:lnTo>
                    <a:pt x="275" y="525"/>
                  </a:lnTo>
                  <a:lnTo>
                    <a:pt x="275" y="518"/>
                  </a:lnTo>
                  <a:lnTo>
                    <a:pt x="269" y="518"/>
                  </a:lnTo>
                  <a:lnTo>
                    <a:pt x="269" y="512"/>
                  </a:lnTo>
                  <a:lnTo>
                    <a:pt x="269" y="512"/>
                  </a:lnTo>
                  <a:lnTo>
                    <a:pt x="262" y="512"/>
                  </a:lnTo>
                  <a:lnTo>
                    <a:pt x="262" y="512"/>
                  </a:lnTo>
                  <a:lnTo>
                    <a:pt x="262" y="505"/>
                  </a:lnTo>
                  <a:lnTo>
                    <a:pt x="256" y="505"/>
                  </a:lnTo>
                  <a:lnTo>
                    <a:pt x="256" y="505"/>
                  </a:lnTo>
                  <a:lnTo>
                    <a:pt x="249" y="505"/>
                  </a:lnTo>
                  <a:lnTo>
                    <a:pt x="249" y="512"/>
                  </a:lnTo>
                  <a:lnTo>
                    <a:pt x="249" y="512"/>
                  </a:lnTo>
                  <a:lnTo>
                    <a:pt x="243" y="512"/>
                  </a:lnTo>
                  <a:lnTo>
                    <a:pt x="243" y="512"/>
                  </a:lnTo>
                  <a:lnTo>
                    <a:pt x="243" y="512"/>
                  </a:lnTo>
                  <a:lnTo>
                    <a:pt x="236" y="518"/>
                  </a:lnTo>
                  <a:lnTo>
                    <a:pt x="236" y="525"/>
                  </a:lnTo>
                  <a:lnTo>
                    <a:pt x="229" y="531"/>
                  </a:lnTo>
                  <a:lnTo>
                    <a:pt x="229" y="531"/>
                  </a:lnTo>
                  <a:lnTo>
                    <a:pt x="229" y="538"/>
                  </a:lnTo>
                  <a:lnTo>
                    <a:pt x="229" y="544"/>
                  </a:lnTo>
                  <a:lnTo>
                    <a:pt x="229" y="551"/>
                  </a:lnTo>
                  <a:lnTo>
                    <a:pt x="229" y="564"/>
                  </a:lnTo>
                  <a:lnTo>
                    <a:pt x="223" y="564"/>
                  </a:lnTo>
                  <a:lnTo>
                    <a:pt x="223" y="558"/>
                  </a:lnTo>
                  <a:lnTo>
                    <a:pt x="216" y="558"/>
                  </a:lnTo>
                  <a:lnTo>
                    <a:pt x="210" y="558"/>
                  </a:lnTo>
                  <a:lnTo>
                    <a:pt x="210" y="558"/>
                  </a:lnTo>
                  <a:lnTo>
                    <a:pt x="203" y="558"/>
                  </a:lnTo>
                  <a:lnTo>
                    <a:pt x="197" y="558"/>
                  </a:lnTo>
                  <a:lnTo>
                    <a:pt x="190" y="558"/>
                  </a:lnTo>
                  <a:lnTo>
                    <a:pt x="190" y="564"/>
                  </a:lnTo>
                  <a:lnTo>
                    <a:pt x="184" y="564"/>
                  </a:lnTo>
                  <a:lnTo>
                    <a:pt x="177" y="564"/>
                  </a:lnTo>
                  <a:lnTo>
                    <a:pt x="177" y="564"/>
                  </a:lnTo>
                  <a:lnTo>
                    <a:pt x="164" y="571"/>
                  </a:lnTo>
                  <a:lnTo>
                    <a:pt x="157" y="577"/>
                  </a:lnTo>
                  <a:lnTo>
                    <a:pt x="164" y="571"/>
                  </a:lnTo>
                  <a:lnTo>
                    <a:pt x="164" y="564"/>
                  </a:lnTo>
                  <a:lnTo>
                    <a:pt x="164" y="558"/>
                  </a:lnTo>
                  <a:lnTo>
                    <a:pt x="164" y="551"/>
                  </a:lnTo>
                  <a:lnTo>
                    <a:pt x="164" y="551"/>
                  </a:lnTo>
                  <a:lnTo>
                    <a:pt x="164" y="544"/>
                  </a:lnTo>
                  <a:lnTo>
                    <a:pt x="164" y="538"/>
                  </a:lnTo>
                  <a:lnTo>
                    <a:pt x="164" y="538"/>
                  </a:lnTo>
                  <a:lnTo>
                    <a:pt x="164" y="531"/>
                  </a:lnTo>
                  <a:lnTo>
                    <a:pt x="164" y="531"/>
                  </a:lnTo>
                  <a:lnTo>
                    <a:pt x="157" y="525"/>
                  </a:lnTo>
                  <a:lnTo>
                    <a:pt x="157" y="525"/>
                  </a:lnTo>
                  <a:lnTo>
                    <a:pt x="157" y="525"/>
                  </a:lnTo>
                  <a:lnTo>
                    <a:pt x="157" y="518"/>
                  </a:lnTo>
                  <a:lnTo>
                    <a:pt x="151" y="518"/>
                  </a:lnTo>
                  <a:lnTo>
                    <a:pt x="151" y="518"/>
                  </a:lnTo>
                  <a:lnTo>
                    <a:pt x="144" y="518"/>
                  </a:lnTo>
                  <a:lnTo>
                    <a:pt x="164" y="512"/>
                  </a:lnTo>
                  <a:lnTo>
                    <a:pt x="170" y="505"/>
                  </a:lnTo>
                  <a:lnTo>
                    <a:pt x="170" y="505"/>
                  </a:lnTo>
                  <a:lnTo>
                    <a:pt x="177" y="505"/>
                  </a:lnTo>
                  <a:lnTo>
                    <a:pt x="184" y="499"/>
                  </a:lnTo>
                  <a:lnTo>
                    <a:pt x="190" y="492"/>
                  </a:lnTo>
                  <a:lnTo>
                    <a:pt x="190" y="485"/>
                  </a:lnTo>
                  <a:lnTo>
                    <a:pt x="190" y="485"/>
                  </a:lnTo>
                  <a:lnTo>
                    <a:pt x="190" y="479"/>
                  </a:lnTo>
                  <a:lnTo>
                    <a:pt x="190" y="479"/>
                  </a:lnTo>
                  <a:lnTo>
                    <a:pt x="190" y="472"/>
                  </a:lnTo>
                  <a:lnTo>
                    <a:pt x="190" y="472"/>
                  </a:lnTo>
                  <a:lnTo>
                    <a:pt x="184" y="472"/>
                  </a:lnTo>
                  <a:lnTo>
                    <a:pt x="184" y="466"/>
                  </a:lnTo>
                  <a:lnTo>
                    <a:pt x="184" y="466"/>
                  </a:lnTo>
                  <a:lnTo>
                    <a:pt x="177" y="466"/>
                  </a:lnTo>
                  <a:lnTo>
                    <a:pt x="177" y="466"/>
                  </a:lnTo>
                  <a:lnTo>
                    <a:pt x="170" y="459"/>
                  </a:lnTo>
                  <a:lnTo>
                    <a:pt x="170" y="459"/>
                  </a:lnTo>
                  <a:lnTo>
                    <a:pt x="170" y="459"/>
                  </a:lnTo>
                  <a:lnTo>
                    <a:pt x="170" y="459"/>
                  </a:lnTo>
                  <a:lnTo>
                    <a:pt x="177" y="459"/>
                  </a:lnTo>
                  <a:lnTo>
                    <a:pt x="184" y="453"/>
                  </a:lnTo>
                  <a:lnTo>
                    <a:pt x="197" y="453"/>
                  </a:lnTo>
                  <a:lnTo>
                    <a:pt x="210" y="453"/>
                  </a:lnTo>
                  <a:lnTo>
                    <a:pt x="216" y="446"/>
                  </a:lnTo>
                  <a:lnTo>
                    <a:pt x="229" y="446"/>
                  </a:lnTo>
                  <a:lnTo>
                    <a:pt x="243" y="446"/>
                  </a:lnTo>
                  <a:lnTo>
                    <a:pt x="249" y="446"/>
                  </a:lnTo>
                  <a:lnTo>
                    <a:pt x="256" y="446"/>
                  </a:lnTo>
                  <a:lnTo>
                    <a:pt x="262" y="446"/>
                  </a:lnTo>
                  <a:lnTo>
                    <a:pt x="269" y="453"/>
                  </a:lnTo>
                  <a:lnTo>
                    <a:pt x="275" y="453"/>
                  </a:lnTo>
                  <a:lnTo>
                    <a:pt x="282" y="453"/>
                  </a:lnTo>
                  <a:lnTo>
                    <a:pt x="289" y="453"/>
                  </a:lnTo>
                  <a:lnTo>
                    <a:pt x="289" y="459"/>
                  </a:lnTo>
                  <a:lnTo>
                    <a:pt x="295" y="459"/>
                  </a:lnTo>
                  <a:lnTo>
                    <a:pt x="295" y="459"/>
                  </a:lnTo>
                  <a:lnTo>
                    <a:pt x="302" y="459"/>
                  </a:lnTo>
                  <a:lnTo>
                    <a:pt x="302" y="459"/>
                  </a:lnTo>
                  <a:lnTo>
                    <a:pt x="308" y="453"/>
                  </a:lnTo>
                  <a:lnTo>
                    <a:pt x="308" y="453"/>
                  </a:lnTo>
                  <a:lnTo>
                    <a:pt x="308" y="453"/>
                  </a:lnTo>
                  <a:lnTo>
                    <a:pt x="315" y="446"/>
                  </a:lnTo>
                  <a:lnTo>
                    <a:pt x="315" y="446"/>
                  </a:lnTo>
                  <a:lnTo>
                    <a:pt x="315" y="446"/>
                  </a:lnTo>
                  <a:lnTo>
                    <a:pt x="308" y="439"/>
                  </a:lnTo>
                  <a:lnTo>
                    <a:pt x="308" y="439"/>
                  </a:lnTo>
                  <a:lnTo>
                    <a:pt x="308" y="439"/>
                  </a:lnTo>
                  <a:lnTo>
                    <a:pt x="308" y="439"/>
                  </a:lnTo>
                  <a:lnTo>
                    <a:pt x="302" y="439"/>
                  </a:lnTo>
                  <a:lnTo>
                    <a:pt x="295" y="439"/>
                  </a:lnTo>
                  <a:lnTo>
                    <a:pt x="289" y="439"/>
                  </a:lnTo>
                  <a:lnTo>
                    <a:pt x="282" y="439"/>
                  </a:lnTo>
                  <a:lnTo>
                    <a:pt x="275" y="439"/>
                  </a:lnTo>
                  <a:lnTo>
                    <a:pt x="269" y="433"/>
                  </a:lnTo>
                  <a:lnTo>
                    <a:pt x="269" y="433"/>
                  </a:lnTo>
                  <a:lnTo>
                    <a:pt x="269" y="433"/>
                  </a:lnTo>
                  <a:lnTo>
                    <a:pt x="269" y="433"/>
                  </a:lnTo>
                  <a:lnTo>
                    <a:pt x="269" y="426"/>
                  </a:lnTo>
                  <a:lnTo>
                    <a:pt x="275" y="426"/>
                  </a:lnTo>
                  <a:lnTo>
                    <a:pt x="275" y="426"/>
                  </a:lnTo>
                  <a:lnTo>
                    <a:pt x="275" y="420"/>
                  </a:lnTo>
                  <a:lnTo>
                    <a:pt x="275" y="420"/>
                  </a:lnTo>
                  <a:lnTo>
                    <a:pt x="275" y="420"/>
                  </a:lnTo>
                  <a:lnTo>
                    <a:pt x="275" y="413"/>
                  </a:lnTo>
                  <a:lnTo>
                    <a:pt x="275" y="413"/>
                  </a:lnTo>
                  <a:lnTo>
                    <a:pt x="262" y="413"/>
                  </a:lnTo>
                  <a:lnTo>
                    <a:pt x="249" y="413"/>
                  </a:lnTo>
                  <a:lnTo>
                    <a:pt x="236" y="413"/>
                  </a:lnTo>
                  <a:lnTo>
                    <a:pt x="229" y="413"/>
                  </a:lnTo>
                  <a:lnTo>
                    <a:pt x="223" y="413"/>
                  </a:lnTo>
                  <a:lnTo>
                    <a:pt x="229" y="407"/>
                  </a:lnTo>
                  <a:lnTo>
                    <a:pt x="229" y="407"/>
                  </a:lnTo>
                  <a:lnTo>
                    <a:pt x="229" y="407"/>
                  </a:lnTo>
                  <a:lnTo>
                    <a:pt x="229" y="400"/>
                  </a:lnTo>
                  <a:lnTo>
                    <a:pt x="236" y="400"/>
                  </a:lnTo>
                  <a:lnTo>
                    <a:pt x="236" y="400"/>
                  </a:lnTo>
                  <a:lnTo>
                    <a:pt x="236" y="393"/>
                  </a:lnTo>
                  <a:lnTo>
                    <a:pt x="236" y="393"/>
                  </a:lnTo>
                  <a:lnTo>
                    <a:pt x="229" y="393"/>
                  </a:lnTo>
                  <a:lnTo>
                    <a:pt x="229" y="387"/>
                  </a:lnTo>
                  <a:lnTo>
                    <a:pt x="229" y="387"/>
                  </a:lnTo>
                  <a:lnTo>
                    <a:pt x="229" y="387"/>
                  </a:lnTo>
                  <a:lnTo>
                    <a:pt x="223" y="380"/>
                  </a:lnTo>
                  <a:lnTo>
                    <a:pt x="223" y="380"/>
                  </a:lnTo>
                  <a:lnTo>
                    <a:pt x="216" y="380"/>
                  </a:lnTo>
                  <a:lnTo>
                    <a:pt x="216" y="380"/>
                  </a:lnTo>
                  <a:lnTo>
                    <a:pt x="210" y="380"/>
                  </a:lnTo>
                  <a:lnTo>
                    <a:pt x="203" y="380"/>
                  </a:lnTo>
                  <a:lnTo>
                    <a:pt x="190" y="380"/>
                  </a:lnTo>
                  <a:lnTo>
                    <a:pt x="190" y="374"/>
                  </a:lnTo>
                  <a:lnTo>
                    <a:pt x="190" y="367"/>
                  </a:lnTo>
                  <a:lnTo>
                    <a:pt x="190" y="361"/>
                  </a:lnTo>
                  <a:lnTo>
                    <a:pt x="190" y="361"/>
                  </a:lnTo>
                  <a:lnTo>
                    <a:pt x="190" y="354"/>
                  </a:lnTo>
                  <a:lnTo>
                    <a:pt x="190" y="354"/>
                  </a:lnTo>
                  <a:lnTo>
                    <a:pt x="190" y="354"/>
                  </a:lnTo>
                  <a:lnTo>
                    <a:pt x="190" y="354"/>
                  </a:lnTo>
                  <a:lnTo>
                    <a:pt x="190" y="354"/>
                  </a:lnTo>
                  <a:lnTo>
                    <a:pt x="190" y="348"/>
                  </a:lnTo>
                  <a:lnTo>
                    <a:pt x="184" y="348"/>
                  </a:lnTo>
                  <a:lnTo>
                    <a:pt x="184" y="341"/>
                  </a:lnTo>
                  <a:lnTo>
                    <a:pt x="177" y="341"/>
                  </a:lnTo>
                  <a:lnTo>
                    <a:pt x="170" y="334"/>
                  </a:lnTo>
                  <a:lnTo>
                    <a:pt x="170" y="334"/>
                  </a:lnTo>
                  <a:lnTo>
                    <a:pt x="177" y="334"/>
                  </a:lnTo>
                  <a:lnTo>
                    <a:pt x="184" y="334"/>
                  </a:lnTo>
                  <a:lnTo>
                    <a:pt x="190" y="334"/>
                  </a:lnTo>
                  <a:lnTo>
                    <a:pt x="197" y="334"/>
                  </a:lnTo>
                  <a:lnTo>
                    <a:pt x="203" y="328"/>
                  </a:lnTo>
                  <a:lnTo>
                    <a:pt x="203" y="328"/>
                  </a:lnTo>
                  <a:lnTo>
                    <a:pt x="203" y="328"/>
                  </a:lnTo>
                  <a:lnTo>
                    <a:pt x="210" y="328"/>
                  </a:lnTo>
                  <a:lnTo>
                    <a:pt x="210" y="321"/>
                  </a:lnTo>
                  <a:lnTo>
                    <a:pt x="210" y="321"/>
                  </a:lnTo>
                  <a:lnTo>
                    <a:pt x="216" y="315"/>
                  </a:lnTo>
                  <a:lnTo>
                    <a:pt x="216" y="315"/>
                  </a:lnTo>
                  <a:lnTo>
                    <a:pt x="223" y="328"/>
                  </a:lnTo>
                  <a:lnTo>
                    <a:pt x="229" y="328"/>
                  </a:lnTo>
                  <a:lnTo>
                    <a:pt x="236" y="334"/>
                  </a:lnTo>
                  <a:lnTo>
                    <a:pt x="236" y="334"/>
                  </a:lnTo>
                  <a:lnTo>
                    <a:pt x="236" y="334"/>
                  </a:lnTo>
                  <a:lnTo>
                    <a:pt x="243" y="334"/>
                  </a:lnTo>
                  <a:lnTo>
                    <a:pt x="243" y="334"/>
                  </a:lnTo>
                  <a:lnTo>
                    <a:pt x="243" y="334"/>
                  </a:lnTo>
                  <a:lnTo>
                    <a:pt x="249" y="334"/>
                  </a:lnTo>
                  <a:lnTo>
                    <a:pt x="249" y="334"/>
                  </a:lnTo>
                  <a:lnTo>
                    <a:pt x="249" y="328"/>
                  </a:lnTo>
                  <a:lnTo>
                    <a:pt x="256" y="334"/>
                  </a:lnTo>
                  <a:lnTo>
                    <a:pt x="256" y="348"/>
                  </a:lnTo>
                  <a:lnTo>
                    <a:pt x="262" y="348"/>
                  </a:lnTo>
                  <a:lnTo>
                    <a:pt x="262" y="354"/>
                  </a:lnTo>
                  <a:lnTo>
                    <a:pt x="262" y="354"/>
                  </a:lnTo>
                  <a:lnTo>
                    <a:pt x="269" y="354"/>
                  </a:lnTo>
                  <a:lnTo>
                    <a:pt x="269" y="361"/>
                  </a:lnTo>
                  <a:lnTo>
                    <a:pt x="269" y="361"/>
                  </a:lnTo>
                  <a:lnTo>
                    <a:pt x="275" y="361"/>
                  </a:lnTo>
                  <a:lnTo>
                    <a:pt x="275" y="361"/>
                  </a:lnTo>
                  <a:lnTo>
                    <a:pt x="275" y="361"/>
                  </a:lnTo>
                  <a:lnTo>
                    <a:pt x="282" y="361"/>
                  </a:lnTo>
                  <a:lnTo>
                    <a:pt x="282" y="354"/>
                  </a:lnTo>
                  <a:lnTo>
                    <a:pt x="282" y="354"/>
                  </a:lnTo>
                  <a:lnTo>
                    <a:pt x="282" y="354"/>
                  </a:lnTo>
                  <a:lnTo>
                    <a:pt x="282" y="367"/>
                  </a:lnTo>
                  <a:lnTo>
                    <a:pt x="282" y="387"/>
                  </a:lnTo>
                  <a:lnTo>
                    <a:pt x="282" y="400"/>
                  </a:lnTo>
                  <a:lnTo>
                    <a:pt x="275" y="413"/>
                  </a:lnTo>
                  <a:lnTo>
                    <a:pt x="282" y="413"/>
                  </a:lnTo>
                  <a:lnTo>
                    <a:pt x="282" y="420"/>
                  </a:lnTo>
                  <a:lnTo>
                    <a:pt x="289" y="420"/>
                  </a:lnTo>
                  <a:lnTo>
                    <a:pt x="295" y="426"/>
                  </a:lnTo>
                  <a:lnTo>
                    <a:pt x="295" y="433"/>
                  </a:lnTo>
                  <a:lnTo>
                    <a:pt x="302" y="433"/>
                  </a:lnTo>
                  <a:lnTo>
                    <a:pt x="308" y="433"/>
                  </a:lnTo>
                  <a:lnTo>
                    <a:pt x="315" y="433"/>
                  </a:lnTo>
                  <a:lnTo>
                    <a:pt x="315" y="439"/>
                  </a:lnTo>
                  <a:lnTo>
                    <a:pt x="328" y="446"/>
                  </a:lnTo>
                  <a:lnTo>
                    <a:pt x="348" y="459"/>
                  </a:lnTo>
                  <a:lnTo>
                    <a:pt x="348" y="459"/>
                  </a:lnTo>
                  <a:lnTo>
                    <a:pt x="348" y="459"/>
                  </a:lnTo>
                  <a:lnTo>
                    <a:pt x="348" y="459"/>
                  </a:lnTo>
                  <a:lnTo>
                    <a:pt x="354" y="453"/>
                  </a:lnTo>
                  <a:lnTo>
                    <a:pt x="354" y="453"/>
                  </a:lnTo>
                  <a:lnTo>
                    <a:pt x="354" y="453"/>
                  </a:lnTo>
                  <a:lnTo>
                    <a:pt x="354" y="453"/>
                  </a:lnTo>
                  <a:lnTo>
                    <a:pt x="354" y="446"/>
                  </a:lnTo>
                  <a:lnTo>
                    <a:pt x="354" y="446"/>
                  </a:lnTo>
                  <a:lnTo>
                    <a:pt x="348" y="433"/>
                  </a:lnTo>
                  <a:lnTo>
                    <a:pt x="348" y="420"/>
                  </a:lnTo>
                  <a:lnTo>
                    <a:pt x="341" y="407"/>
                  </a:lnTo>
                  <a:lnTo>
                    <a:pt x="335" y="400"/>
                  </a:lnTo>
                  <a:lnTo>
                    <a:pt x="335" y="387"/>
                  </a:lnTo>
                  <a:lnTo>
                    <a:pt x="328" y="374"/>
                  </a:lnTo>
                  <a:lnTo>
                    <a:pt x="321" y="367"/>
                  </a:lnTo>
                  <a:lnTo>
                    <a:pt x="315" y="354"/>
                  </a:lnTo>
                  <a:lnTo>
                    <a:pt x="315" y="341"/>
                  </a:lnTo>
                  <a:lnTo>
                    <a:pt x="308" y="334"/>
                  </a:lnTo>
                  <a:lnTo>
                    <a:pt x="295" y="321"/>
                  </a:lnTo>
                  <a:lnTo>
                    <a:pt x="289" y="315"/>
                  </a:lnTo>
                  <a:lnTo>
                    <a:pt x="282" y="302"/>
                  </a:lnTo>
                  <a:lnTo>
                    <a:pt x="275" y="295"/>
                  </a:lnTo>
                  <a:lnTo>
                    <a:pt x="262" y="282"/>
                  </a:lnTo>
                  <a:lnTo>
                    <a:pt x="256" y="275"/>
                  </a:lnTo>
                  <a:lnTo>
                    <a:pt x="256" y="275"/>
                  </a:lnTo>
                  <a:lnTo>
                    <a:pt x="243" y="275"/>
                  </a:lnTo>
                  <a:lnTo>
                    <a:pt x="223" y="269"/>
                  </a:lnTo>
                  <a:lnTo>
                    <a:pt x="216" y="269"/>
                  </a:lnTo>
                  <a:lnTo>
                    <a:pt x="210" y="269"/>
                  </a:lnTo>
                  <a:lnTo>
                    <a:pt x="203" y="269"/>
                  </a:lnTo>
                  <a:lnTo>
                    <a:pt x="203" y="262"/>
                  </a:lnTo>
                  <a:lnTo>
                    <a:pt x="197" y="262"/>
                  </a:lnTo>
                  <a:lnTo>
                    <a:pt x="197" y="269"/>
                  </a:lnTo>
                  <a:lnTo>
                    <a:pt x="197" y="275"/>
                  </a:lnTo>
                  <a:lnTo>
                    <a:pt x="190" y="282"/>
                  </a:lnTo>
                  <a:lnTo>
                    <a:pt x="177" y="295"/>
                  </a:lnTo>
                  <a:lnTo>
                    <a:pt x="177" y="295"/>
                  </a:lnTo>
                  <a:lnTo>
                    <a:pt x="170" y="302"/>
                  </a:lnTo>
                  <a:lnTo>
                    <a:pt x="157" y="315"/>
                  </a:lnTo>
                  <a:lnTo>
                    <a:pt x="157" y="315"/>
                  </a:lnTo>
                  <a:lnTo>
                    <a:pt x="157" y="308"/>
                  </a:lnTo>
                  <a:lnTo>
                    <a:pt x="157" y="302"/>
                  </a:lnTo>
                  <a:lnTo>
                    <a:pt x="151" y="302"/>
                  </a:lnTo>
                  <a:lnTo>
                    <a:pt x="151" y="295"/>
                  </a:lnTo>
                  <a:lnTo>
                    <a:pt x="151" y="295"/>
                  </a:lnTo>
                  <a:lnTo>
                    <a:pt x="151" y="295"/>
                  </a:lnTo>
                  <a:lnTo>
                    <a:pt x="151" y="295"/>
                  </a:lnTo>
                  <a:lnTo>
                    <a:pt x="144" y="295"/>
                  </a:lnTo>
                  <a:lnTo>
                    <a:pt x="144" y="295"/>
                  </a:lnTo>
                  <a:lnTo>
                    <a:pt x="138" y="295"/>
                  </a:lnTo>
                  <a:lnTo>
                    <a:pt x="138" y="295"/>
                  </a:lnTo>
                  <a:lnTo>
                    <a:pt x="131" y="295"/>
                  </a:lnTo>
                  <a:lnTo>
                    <a:pt x="131" y="295"/>
                  </a:lnTo>
                  <a:lnTo>
                    <a:pt x="124" y="302"/>
                  </a:lnTo>
                  <a:lnTo>
                    <a:pt x="124" y="302"/>
                  </a:lnTo>
                  <a:lnTo>
                    <a:pt x="124" y="302"/>
                  </a:lnTo>
                  <a:lnTo>
                    <a:pt x="118" y="315"/>
                  </a:lnTo>
                  <a:lnTo>
                    <a:pt x="111" y="308"/>
                  </a:lnTo>
                  <a:lnTo>
                    <a:pt x="105" y="302"/>
                  </a:lnTo>
                  <a:lnTo>
                    <a:pt x="105" y="302"/>
                  </a:lnTo>
                  <a:lnTo>
                    <a:pt x="105" y="302"/>
                  </a:lnTo>
                  <a:lnTo>
                    <a:pt x="98" y="302"/>
                  </a:lnTo>
                  <a:lnTo>
                    <a:pt x="98" y="302"/>
                  </a:lnTo>
                  <a:lnTo>
                    <a:pt x="92" y="302"/>
                  </a:lnTo>
                  <a:lnTo>
                    <a:pt x="78" y="295"/>
                  </a:lnTo>
                  <a:lnTo>
                    <a:pt x="78" y="295"/>
                  </a:lnTo>
                  <a:lnTo>
                    <a:pt x="78" y="295"/>
                  </a:lnTo>
                  <a:lnTo>
                    <a:pt x="85" y="295"/>
                  </a:lnTo>
                  <a:lnTo>
                    <a:pt x="85" y="288"/>
                  </a:lnTo>
                  <a:lnTo>
                    <a:pt x="85" y="288"/>
                  </a:lnTo>
                  <a:lnTo>
                    <a:pt x="92" y="282"/>
                  </a:lnTo>
                  <a:lnTo>
                    <a:pt x="92" y="275"/>
                  </a:lnTo>
                  <a:lnTo>
                    <a:pt x="92" y="269"/>
                  </a:lnTo>
                  <a:lnTo>
                    <a:pt x="92" y="269"/>
                  </a:lnTo>
                  <a:lnTo>
                    <a:pt x="92" y="262"/>
                  </a:lnTo>
                  <a:lnTo>
                    <a:pt x="92" y="256"/>
                  </a:lnTo>
                  <a:lnTo>
                    <a:pt x="92" y="256"/>
                  </a:lnTo>
                  <a:lnTo>
                    <a:pt x="105" y="256"/>
                  </a:lnTo>
                  <a:lnTo>
                    <a:pt x="111" y="256"/>
                  </a:lnTo>
                  <a:lnTo>
                    <a:pt x="118" y="256"/>
                  </a:lnTo>
                  <a:lnTo>
                    <a:pt x="124" y="256"/>
                  </a:lnTo>
                  <a:lnTo>
                    <a:pt x="124" y="249"/>
                  </a:lnTo>
                  <a:lnTo>
                    <a:pt x="131" y="249"/>
                  </a:lnTo>
                  <a:lnTo>
                    <a:pt x="138" y="249"/>
                  </a:lnTo>
                  <a:lnTo>
                    <a:pt x="138" y="242"/>
                  </a:lnTo>
                  <a:lnTo>
                    <a:pt x="138" y="242"/>
                  </a:lnTo>
                  <a:lnTo>
                    <a:pt x="144" y="236"/>
                  </a:lnTo>
                  <a:lnTo>
                    <a:pt x="138" y="236"/>
                  </a:lnTo>
                  <a:lnTo>
                    <a:pt x="138" y="229"/>
                  </a:lnTo>
                  <a:lnTo>
                    <a:pt x="138" y="229"/>
                  </a:lnTo>
                  <a:lnTo>
                    <a:pt x="131" y="223"/>
                  </a:lnTo>
                  <a:lnTo>
                    <a:pt x="131" y="223"/>
                  </a:lnTo>
                  <a:lnTo>
                    <a:pt x="138" y="223"/>
                  </a:lnTo>
                  <a:lnTo>
                    <a:pt x="144" y="223"/>
                  </a:lnTo>
                  <a:lnTo>
                    <a:pt x="151" y="229"/>
                  </a:lnTo>
                  <a:lnTo>
                    <a:pt x="164" y="229"/>
                  </a:lnTo>
                  <a:lnTo>
                    <a:pt x="177" y="236"/>
                  </a:lnTo>
                  <a:lnTo>
                    <a:pt x="184" y="242"/>
                  </a:lnTo>
                  <a:lnTo>
                    <a:pt x="190" y="249"/>
                  </a:lnTo>
                  <a:lnTo>
                    <a:pt x="197" y="249"/>
                  </a:lnTo>
                  <a:lnTo>
                    <a:pt x="203" y="256"/>
                  </a:lnTo>
                  <a:lnTo>
                    <a:pt x="210" y="262"/>
                  </a:lnTo>
                  <a:lnTo>
                    <a:pt x="210" y="262"/>
                  </a:lnTo>
                  <a:lnTo>
                    <a:pt x="210" y="262"/>
                  </a:lnTo>
                  <a:lnTo>
                    <a:pt x="210" y="262"/>
                  </a:lnTo>
                  <a:lnTo>
                    <a:pt x="216" y="262"/>
                  </a:lnTo>
                  <a:lnTo>
                    <a:pt x="216" y="262"/>
                  </a:lnTo>
                  <a:lnTo>
                    <a:pt x="223" y="262"/>
                  </a:lnTo>
                  <a:lnTo>
                    <a:pt x="229" y="262"/>
                  </a:lnTo>
                  <a:lnTo>
                    <a:pt x="229" y="262"/>
                  </a:lnTo>
                  <a:lnTo>
                    <a:pt x="229" y="262"/>
                  </a:lnTo>
                  <a:lnTo>
                    <a:pt x="229" y="262"/>
                  </a:lnTo>
                  <a:lnTo>
                    <a:pt x="236" y="256"/>
                  </a:lnTo>
                  <a:lnTo>
                    <a:pt x="236" y="256"/>
                  </a:lnTo>
                  <a:lnTo>
                    <a:pt x="236" y="256"/>
                  </a:lnTo>
                  <a:lnTo>
                    <a:pt x="236" y="256"/>
                  </a:lnTo>
                  <a:lnTo>
                    <a:pt x="229" y="249"/>
                  </a:lnTo>
                  <a:lnTo>
                    <a:pt x="229" y="249"/>
                  </a:lnTo>
                  <a:lnTo>
                    <a:pt x="229" y="242"/>
                  </a:lnTo>
                  <a:lnTo>
                    <a:pt x="223" y="242"/>
                  </a:lnTo>
                  <a:lnTo>
                    <a:pt x="216" y="236"/>
                  </a:lnTo>
                  <a:lnTo>
                    <a:pt x="216" y="229"/>
                  </a:lnTo>
                  <a:lnTo>
                    <a:pt x="203" y="223"/>
                  </a:lnTo>
                  <a:lnTo>
                    <a:pt x="197" y="223"/>
                  </a:lnTo>
                  <a:lnTo>
                    <a:pt x="197" y="216"/>
                  </a:lnTo>
                  <a:lnTo>
                    <a:pt x="190" y="216"/>
                  </a:lnTo>
                  <a:lnTo>
                    <a:pt x="184" y="216"/>
                  </a:lnTo>
                  <a:lnTo>
                    <a:pt x="177" y="216"/>
                  </a:lnTo>
                  <a:lnTo>
                    <a:pt x="170" y="210"/>
                  </a:lnTo>
                  <a:lnTo>
                    <a:pt x="164" y="210"/>
                  </a:lnTo>
                  <a:lnTo>
                    <a:pt x="164" y="210"/>
                  </a:lnTo>
                  <a:lnTo>
                    <a:pt x="157" y="203"/>
                  </a:lnTo>
                  <a:lnTo>
                    <a:pt x="157" y="203"/>
                  </a:lnTo>
                  <a:lnTo>
                    <a:pt x="151" y="203"/>
                  </a:lnTo>
                  <a:lnTo>
                    <a:pt x="151" y="197"/>
                  </a:lnTo>
                  <a:lnTo>
                    <a:pt x="151" y="190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38" y="190"/>
                  </a:lnTo>
                  <a:lnTo>
                    <a:pt x="138" y="190"/>
                  </a:lnTo>
                  <a:lnTo>
                    <a:pt x="138" y="190"/>
                  </a:lnTo>
                  <a:lnTo>
                    <a:pt x="124" y="190"/>
                  </a:lnTo>
                  <a:lnTo>
                    <a:pt x="111" y="190"/>
                  </a:lnTo>
                  <a:lnTo>
                    <a:pt x="92" y="190"/>
                  </a:lnTo>
                  <a:lnTo>
                    <a:pt x="78" y="190"/>
                  </a:lnTo>
                  <a:lnTo>
                    <a:pt x="72" y="190"/>
                  </a:lnTo>
                  <a:lnTo>
                    <a:pt x="65" y="183"/>
                  </a:lnTo>
                  <a:lnTo>
                    <a:pt x="59" y="183"/>
                  </a:lnTo>
                  <a:lnTo>
                    <a:pt x="52" y="183"/>
                  </a:lnTo>
                  <a:lnTo>
                    <a:pt x="52" y="177"/>
                  </a:lnTo>
                  <a:lnTo>
                    <a:pt x="46" y="177"/>
                  </a:lnTo>
                  <a:lnTo>
                    <a:pt x="39" y="170"/>
                  </a:lnTo>
                  <a:lnTo>
                    <a:pt x="33" y="170"/>
                  </a:lnTo>
                  <a:lnTo>
                    <a:pt x="39" y="164"/>
                  </a:lnTo>
                  <a:lnTo>
                    <a:pt x="46" y="164"/>
                  </a:lnTo>
                  <a:lnTo>
                    <a:pt x="46" y="164"/>
                  </a:lnTo>
                  <a:lnTo>
                    <a:pt x="46" y="164"/>
                  </a:lnTo>
                  <a:lnTo>
                    <a:pt x="46" y="157"/>
                  </a:lnTo>
                  <a:lnTo>
                    <a:pt x="52" y="157"/>
                  </a:lnTo>
                  <a:lnTo>
                    <a:pt x="52" y="157"/>
                  </a:lnTo>
                  <a:lnTo>
                    <a:pt x="52" y="151"/>
                  </a:lnTo>
                  <a:lnTo>
                    <a:pt x="52" y="151"/>
                  </a:lnTo>
                  <a:lnTo>
                    <a:pt x="52" y="144"/>
                  </a:lnTo>
                  <a:lnTo>
                    <a:pt x="46" y="144"/>
                  </a:lnTo>
                  <a:lnTo>
                    <a:pt x="46" y="144"/>
                  </a:lnTo>
                  <a:lnTo>
                    <a:pt x="46" y="137"/>
                  </a:lnTo>
                  <a:lnTo>
                    <a:pt x="39" y="131"/>
                  </a:lnTo>
                  <a:lnTo>
                    <a:pt x="39" y="124"/>
                  </a:lnTo>
                  <a:lnTo>
                    <a:pt x="33" y="118"/>
                  </a:lnTo>
                  <a:lnTo>
                    <a:pt x="26" y="118"/>
                  </a:lnTo>
                  <a:lnTo>
                    <a:pt x="13" y="105"/>
                  </a:lnTo>
                  <a:lnTo>
                    <a:pt x="19" y="105"/>
                  </a:lnTo>
                  <a:lnTo>
                    <a:pt x="19" y="105"/>
                  </a:lnTo>
                  <a:lnTo>
                    <a:pt x="26" y="105"/>
                  </a:lnTo>
                  <a:lnTo>
                    <a:pt x="26" y="105"/>
                  </a:lnTo>
                  <a:lnTo>
                    <a:pt x="26" y="98"/>
                  </a:lnTo>
                  <a:lnTo>
                    <a:pt x="26" y="98"/>
                  </a:lnTo>
                  <a:lnTo>
                    <a:pt x="26" y="92"/>
                  </a:lnTo>
                  <a:lnTo>
                    <a:pt x="26" y="92"/>
                  </a:lnTo>
                  <a:lnTo>
                    <a:pt x="26" y="85"/>
                  </a:lnTo>
                  <a:lnTo>
                    <a:pt x="26" y="78"/>
                  </a:lnTo>
                  <a:lnTo>
                    <a:pt x="26" y="72"/>
                  </a:lnTo>
                  <a:lnTo>
                    <a:pt x="19" y="65"/>
                  </a:lnTo>
                  <a:lnTo>
                    <a:pt x="19" y="59"/>
                  </a:lnTo>
                  <a:lnTo>
                    <a:pt x="13" y="46"/>
                  </a:lnTo>
                  <a:lnTo>
                    <a:pt x="6" y="32"/>
                  </a:lnTo>
                  <a:lnTo>
                    <a:pt x="6" y="26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9" y="32"/>
                  </a:lnTo>
                  <a:lnTo>
                    <a:pt x="19" y="39"/>
                  </a:lnTo>
                  <a:lnTo>
                    <a:pt x="26" y="39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9" y="46"/>
                  </a:lnTo>
                  <a:lnTo>
                    <a:pt x="39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52" y="46"/>
                  </a:lnTo>
                  <a:lnTo>
                    <a:pt x="52" y="46"/>
                  </a:lnTo>
                  <a:lnTo>
                    <a:pt x="59" y="46"/>
                  </a:lnTo>
                  <a:lnTo>
                    <a:pt x="59" y="46"/>
                  </a:lnTo>
                  <a:lnTo>
                    <a:pt x="59" y="46"/>
                  </a:lnTo>
                  <a:lnTo>
                    <a:pt x="65" y="46"/>
                  </a:lnTo>
                  <a:lnTo>
                    <a:pt x="65" y="39"/>
                  </a:lnTo>
                  <a:lnTo>
                    <a:pt x="72" y="39"/>
                  </a:lnTo>
                  <a:lnTo>
                    <a:pt x="72" y="32"/>
                  </a:lnTo>
                  <a:lnTo>
                    <a:pt x="72" y="39"/>
                  </a:lnTo>
                  <a:lnTo>
                    <a:pt x="72" y="39"/>
                  </a:lnTo>
                  <a:lnTo>
                    <a:pt x="78" y="46"/>
                  </a:lnTo>
                  <a:lnTo>
                    <a:pt x="78" y="52"/>
                  </a:lnTo>
                  <a:lnTo>
                    <a:pt x="78" y="52"/>
                  </a:lnTo>
                  <a:lnTo>
                    <a:pt x="85" y="52"/>
                  </a:lnTo>
                  <a:lnTo>
                    <a:pt x="85" y="59"/>
                  </a:lnTo>
                  <a:lnTo>
                    <a:pt x="85" y="59"/>
                  </a:lnTo>
                  <a:lnTo>
                    <a:pt x="92" y="59"/>
                  </a:lnTo>
                  <a:lnTo>
                    <a:pt x="92" y="59"/>
                  </a:lnTo>
                  <a:lnTo>
                    <a:pt x="98" y="59"/>
                  </a:lnTo>
                  <a:lnTo>
                    <a:pt x="98" y="59"/>
                  </a:lnTo>
                  <a:lnTo>
                    <a:pt x="105" y="59"/>
                  </a:lnTo>
                  <a:lnTo>
                    <a:pt x="111" y="59"/>
                  </a:lnTo>
                  <a:lnTo>
                    <a:pt x="111" y="59"/>
                  </a:lnTo>
                  <a:lnTo>
                    <a:pt x="118" y="52"/>
                  </a:lnTo>
                  <a:lnTo>
                    <a:pt x="118" y="65"/>
                  </a:lnTo>
                  <a:lnTo>
                    <a:pt x="118" y="65"/>
                  </a:lnTo>
                  <a:lnTo>
                    <a:pt x="118" y="72"/>
                  </a:lnTo>
                  <a:lnTo>
                    <a:pt x="118" y="78"/>
                  </a:lnTo>
                  <a:lnTo>
                    <a:pt x="118" y="85"/>
                  </a:lnTo>
                  <a:lnTo>
                    <a:pt x="118" y="92"/>
                  </a:lnTo>
                  <a:lnTo>
                    <a:pt x="118" y="92"/>
                  </a:lnTo>
                  <a:lnTo>
                    <a:pt x="124" y="98"/>
                  </a:lnTo>
                  <a:lnTo>
                    <a:pt x="124" y="105"/>
                  </a:lnTo>
                  <a:lnTo>
                    <a:pt x="124" y="105"/>
                  </a:lnTo>
                  <a:lnTo>
                    <a:pt x="131" y="105"/>
                  </a:lnTo>
                  <a:lnTo>
                    <a:pt x="131" y="111"/>
                  </a:lnTo>
                  <a:lnTo>
                    <a:pt x="131" y="111"/>
                  </a:lnTo>
                  <a:lnTo>
                    <a:pt x="138" y="111"/>
                  </a:lnTo>
                  <a:lnTo>
                    <a:pt x="138" y="111"/>
                  </a:lnTo>
                  <a:lnTo>
                    <a:pt x="144" y="111"/>
                  </a:lnTo>
                  <a:lnTo>
                    <a:pt x="144" y="111"/>
                  </a:lnTo>
                  <a:lnTo>
                    <a:pt x="151" y="111"/>
                  </a:lnTo>
                  <a:lnTo>
                    <a:pt x="151" y="105"/>
                  </a:lnTo>
                  <a:lnTo>
                    <a:pt x="151" y="105"/>
                  </a:lnTo>
                  <a:lnTo>
                    <a:pt x="157" y="98"/>
                  </a:lnTo>
                  <a:lnTo>
                    <a:pt x="157" y="98"/>
                  </a:lnTo>
                  <a:lnTo>
                    <a:pt x="157" y="92"/>
                  </a:lnTo>
                  <a:lnTo>
                    <a:pt x="157" y="105"/>
                  </a:lnTo>
                  <a:lnTo>
                    <a:pt x="157" y="118"/>
                  </a:lnTo>
                  <a:lnTo>
                    <a:pt x="157" y="131"/>
                  </a:lnTo>
                  <a:lnTo>
                    <a:pt x="157" y="137"/>
                  </a:lnTo>
                  <a:lnTo>
                    <a:pt x="157" y="151"/>
                  </a:lnTo>
                  <a:lnTo>
                    <a:pt x="157" y="164"/>
                  </a:lnTo>
                  <a:lnTo>
                    <a:pt x="151" y="177"/>
                  </a:lnTo>
                  <a:lnTo>
                    <a:pt x="151" y="190"/>
                  </a:lnTo>
                  <a:lnTo>
                    <a:pt x="151" y="190"/>
                  </a:lnTo>
                  <a:lnTo>
                    <a:pt x="151" y="190"/>
                  </a:lnTo>
                  <a:lnTo>
                    <a:pt x="157" y="197"/>
                  </a:lnTo>
                  <a:lnTo>
                    <a:pt x="157" y="197"/>
                  </a:lnTo>
                  <a:lnTo>
                    <a:pt x="164" y="203"/>
                  </a:lnTo>
                  <a:lnTo>
                    <a:pt x="170" y="203"/>
                  </a:lnTo>
                  <a:lnTo>
                    <a:pt x="170" y="203"/>
                  </a:lnTo>
                  <a:lnTo>
                    <a:pt x="177" y="203"/>
                  </a:lnTo>
                  <a:lnTo>
                    <a:pt x="177" y="203"/>
                  </a:lnTo>
                  <a:lnTo>
                    <a:pt x="184" y="203"/>
                  </a:lnTo>
                  <a:lnTo>
                    <a:pt x="184" y="203"/>
                  </a:lnTo>
                  <a:lnTo>
                    <a:pt x="184" y="197"/>
                  </a:lnTo>
                  <a:lnTo>
                    <a:pt x="184" y="197"/>
                  </a:lnTo>
                  <a:lnTo>
                    <a:pt x="184" y="197"/>
                  </a:lnTo>
                  <a:lnTo>
                    <a:pt x="184" y="190"/>
                  </a:lnTo>
                  <a:lnTo>
                    <a:pt x="184" y="190"/>
                  </a:lnTo>
                  <a:lnTo>
                    <a:pt x="190" y="203"/>
                  </a:lnTo>
                  <a:lnTo>
                    <a:pt x="203" y="210"/>
                  </a:lnTo>
                  <a:lnTo>
                    <a:pt x="229" y="236"/>
                  </a:lnTo>
                  <a:lnTo>
                    <a:pt x="275" y="282"/>
                  </a:lnTo>
                  <a:lnTo>
                    <a:pt x="295" y="302"/>
                  </a:lnTo>
                  <a:lnTo>
                    <a:pt x="315" y="321"/>
                  </a:lnTo>
                  <a:lnTo>
                    <a:pt x="315" y="328"/>
                  </a:lnTo>
                  <a:lnTo>
                    <a:pt x="315" y="328"/>
                  </a:lnTo>
                  <a:lnTo>
                    <a:pt x="321" y="328"/>
                  </a:lnTo>
                  <a:lnTo>
                    <a:pt x="321" y="321"/>
                  </a:lnTo>
                  <a:lnTo>
                    <a:pt x="321" y="315"/>
                  </a:lnTo>
                  <a:lnTo>
                    <a:pt x="321" y="308"/>
                  </a:lnTo>
                  <a:lnTo>
                    <a:pt x="328" y="295"/>
                  </a:lnTo>
                  <a:lnTo>
                    <a:pt x="328" y="282"/>
                  </a:lnTo>
                  <a:lnTo>
                    <a:pt x="335" y="269"/>
                  </a:lnTo>
                  <a:lnTo>
                    <a:pt x="328" y="262"/>
                  </a:lnTo>
                  <a:lnTo>
                    <a:pt x="328" y="256"/>
                  </a:lnTo>
                  <a:lnTo>
                    <a:pt x="328" y="249"/>
                  </a:lnTo>
                  <a:lnTo>
                    <a:pt x="321" y="242"/>
                  </a:lnTo>
                  <a:lnTo>
                    <a:pt x="321" y="242"/>
                  </a:lnTo>
                  <a:lnTo>
                    <a:pt x="321" y="236"/>
                  </a:lnTo>
                  <a:lnTo>
                    <a:pt x="321" y="236"/>
                  </a:lnTo>
                  <a:lnTo>
                    <a:pt x="321" y="236"/>
                  </a:lnTo>
                  <a:lnTo>
                    <a:pt x="321" y="236"/>
                  </a:lnTo>
                  <a:lnTo>
                    <a:pt x="321" y="236"/>
                  </a:lnTo>
                  <a:lnTo>
                    <a:pt x="321" y="236"/>
                  </a:lnTo>
                  <a:lnTo>
                    <a:pt x="308" y="236"/>
                  </a:lnTo>
                  <a:lnTo>
                    <a:pt x="302" y="229"/>
                  </a:lnTo>
                  <a:lnTo>
                    <a:pt x="295" y="229"/>
                  </a:lnTo>
                  <a:lnTo>
                    <a:pt x="289" y="223"/>
                  </a:lnTo>
                  <a:lnTo>
                    <a:pt x="289" y="223"/>
                  </a:lnTo>
                  <a:lnTo>
                    <a:pt x="282" y="216"/>
                  </a:lnTo>
                  <a:lnTo>
                    <a:pt x="275" y="216"/>
                  </a:lnTo>
                  <a:lnTo>
                    <a:pt x="269" y="210"/>
                  </a:lnTo>
                  <a:lnTo>
                    <a:pt x="256" y="203"/>
                  </a:lnTo>
                  <a:lnTo>
                    <a:pt x="243" y="190"/>
                  </a:lnTo>
                  <a:lnTo>
                    <a:pt x="223" y="170"/>
                  </a:lnTo>
                  <a:lnTo>
                    <a:pt x="229" y="170"/>
                  </a:lnTo>
                  <a:lnTo>
                    <a:pt x="236" y="170"/>
                  </a:lnTo>
                  <a:lnTo>
                    <a:pt x="236" y="170"/>
                  </a:lnTo>
                  <a:lnTo>
                    <a:pt x="243" y="170"/>
                  </a:lnTo>
                  <a:lnTo>
                    <a:pt x="243" y="170"/>
                  </a:lnTo>
                  <a:lnTo>
                    <a:pt x="243" y="170"/>
                  </a:lnTo>
                  <a:lnTo>
                    <a:pt x="249" y="170"/>
                  </a:lnTo>
                  <a:lnTo>
                    <a:pt x="249" y="164"/>
                  </a:lnTo>
                  <a:lnTo>
                    <a:pt x="249" y="164"/>
                  </a:lnTo>
                  <a:lnTo>
                    <a:pt x="249" y="164"/>
                  </a:lnTo>
                  <a:lnTo>
                    <a:pt x="249" y="157"/>
                  </a:lnTo>
                  <a:lnTo>
                    <a:pt x="243" y="157"/>
                  </a:lnTo>
                  <a:lnTo>
                    <a:pt x="243" y="151"/>
                  </a:lnTo>
                  <a:lnTo>
                    <a:pt x="243" y="151"/>
                  </a:lnTo>
                  <a:lnTo>
                    <a:pt x="236" y="137"/>
                  </a:lnTo>
                  <a:lnTo>
                    <a:pt x="229" y="137"/>
                  </a:lnTo>
                  <a:lnTo>
                    <a:pt x="229" y="131"/>
                  </a:lnTo>
                  <a:lnTo>
                    <a:pt x="223" y="124"/>
                  </a:lnTo>
                  <a:lnTo>
                    <a:pt x="223" y="124"/>
                  </a:lnTo>
                  <a:lnTo>
                    <a:pt x="223" y="118"/>
                  </a:lnTo>
                  <a:lnTo>
                    <a:pt x="229" y="118"/>
                  </a:lnTo>
                  <a:lnTo>
                    <a:pt x="236" y="118"/>
                  </a:lnTo>
                  <a:lnTo>
                    <a:pt x="236" y="118"/>
                  </a:lnTo>
                  <a:lnTo>
                    <a:pt x="243" y="118"/>
                  </a:lnTo>
                  <a:lnTo>
                    <a:pt x="243" y="118"/>
                  </a:lnTo>
                  <a:lnTo>
                    <a:pt x="243" y="111"/>
                  </a:lnTo>
                  <a:lnTo>
                    <a:pt x="249" y="105"/>
                  </a:lnTo>
                  <a:lnTo>
                    <a:pt x="249" y="98"/>
                  </a:lnTo>
                  <a:lnTo>
                    <a:pt x="243" y="92"/>
                  </a:lnTo>
                  <a:lnTo>
                    <a:pt x="243" y="72"/>
                  </a:lnTo>
                  <a:lnTo>
                    <a:pt x="249" y="59"/>
                  </a:lnTo>
                  <a:lnTo>
                    <a:pt x="249" y="52"/>
                  </a:lnTo>
                  <a:lnTo>
                    <a:pt x="249" y="32"/>
                  </a:lnTo>
                  <a:lnTo>
                    <a:pt x="249" y="32"/>
                  </a:lnTo>
                  <a:lnTo>
                    <a:pt x="249" y="46"/>
                  </a:lnTo>
                  <a:lnTo>
                    <a:pt x="256" y="52"/>
                  </a:lnTo>
                  <a:lnTo>
                    <a:pt x="256" y="65"/>
                  </a:lnTo>
                  <a:lnTo>
                    <a:pt x="256" y="72"/>
                  </a:lnTo>
                  <a:lnTo>
                    <a:pt x="262" y="78"/>
                  </a:lnTo>
                  <a:lnTo>
                    <a:pt x="262" y="85"/>
                  </a:lnTo>
                  <a:lnTo>
                    <a:pt x="269" y="92"/>
                  </a:lnTo>
                  <a:lnTo>
                    <a:pt x="269" y="98"/>
                  </a:lnTo>
                  <a:lnTo>
                    <a:pt x="275" y="98"/>
                  </a:lnTo>
                  <a:lnTo>
                    <a:pt x="275" y="105"/>
                  </a:lnTo>
                  <a:lnTo>
                    <a:pt x="275" y="105"/>
                  </a:lnTo>
                  <a:lnTo>
                    <a:pt x="282" y="105"/>
                  </a:lnTo>
                  <a:lnTo>
                    <a:pt x="282" y="105"/>
                  </a:lnTo>
                  <a:lnTo>
                    <a:pt x="289" y="105"/>
                  </a:lnTo>
                  <a:lnTo>
                    <a:pt x="289" y="98"/>
                  </a:lnTo>
                  <a:lnTo>
                    <a:pt x="289" y="98"/>
                  </a:lnTo>
                  <a:lnTo>
                    <a:pt x="295" y="98"/>
                  </a:lnTo>
                  <a:lnTo>
                    <a:pt x="295" y="98"/>
                  </a:lnTo>
                  <a:lnTo>
                    <a:pt x="295" y="92"/>
                  </a:lnTo>
                  <a:lnTo>
                    <a:pt x="295" y="85"/>
                  </a:lnTo>
                  <a:lnTo>
                    <a:pt x="302" y="98"/>
                  </a:lnTo>
                  <a:lnTo>
                    <a:pt x="302" y="105"/>
                  </a:lnTo>
                  <a:lnTo>
                    <a:pt x="302" y="118"/>
                  </a:lnTo>
                  <a:lnTo>
                    <a:pt x="302" y="124"/>
                  </a:lnTo>
                  <a:lnTo>
                    <a:pt x="302" y="124"/>
                  </a:lnTo>
                  <a:lnTo>
                    <a:pt x="308" y="131"/>
                  </a:lnTo>
                  <a:lnTo>
                    <a:pt x="308" y="131"/>
                  </a:lnTo>
                  <a:lnTo>
                    <a:pt x="308" y="131"/>
                  </a:lnTo>
                  <a:lnTo>
                    <a:pt x="315" y="131"/>
                  </a:lnTo>
                  <a:lnTo>
                    <a:pt x="315" y="131"/>
                  </a:lnTo>
                  <a:lnTo>
                    <a:pt x="315" y="131"/>
                  </a:lnTo>
                  <a:lnTo>
                    <a:pt x="321" y="124"/>
                  </a:lnTo>
                  <a:lnTo>
                    <a:pt x="321" y="124"/>
                  </a:lnTo>
                  <a:lnTo>
                    <a:pt x="328" y="118"/>
                  </a:lnTo>
                  <a:lnTo>
                    <a:pt x="328" y="124"/>
                  </a:lnTo>
                  <a:lnTo>
                    <a:pt x="328" y="131"/>
                  </a:lnTo>
                  <a:lnTo>
                    <a:pt x="328" y="137"/>
                  </a:lnTo>
                  <a:lnTo>
                    <a:pt x="321" y="144"/>
                  </a:lnTo>
                  <a:lnTo>
                    <a:pt x="321" y="151"/>
                  </a:lnTo>
                  <a:lnTo>
                    <a:pt x="321" y="151"/>
                  </a:lnTo>
                  <a:lnTo>
                    <a:pt x="321" y="157"/>
                  </a:lnTo>
                  <a:lnTo>
                    <a:pt x="321" y="164"/>
                  </a:lnTo>
                  <a:lnTo>
                    <a:pt x="321" y="170"/>
                  </a:lnTo>
                  <a:lnTo>
                    <a:pt x="328" y="170"/>
                  </a:lnTo>
                  <a:lnTo>
                    <a:pt x="328" y="177"/>
                  </a:lnTo>
                  <a:lnTo>
                    <a:pt x="328" y="177"/>
                  </a:lnTo>
                  <a:lnTo>
                    <a:pt x="328" y="177"/>
                  </a:lnTo>
                  <a:lnTo>
                    <a:pt x="335" y="177"/>
                  </a:lnTo>
                  <a:lnTo>
                    <a:pt x="335" y="177"/>
                  </a:lnTo>
                  <a:lnTo>
                    <a:pt x="341" y="170"/>
                  </a:lnTo>
                  <a:lnTo>
                    <a:pt x="348" y="170"/>
                  </a:lnTo>
                  <a:lnTo>
                    <a:pt x="341" y="190"/>
                  </a:lnTo>
                  <a:lnTo>
                    <a:pt x="341" y="197"/>
                  </a:lnTo>
                  <a:lnTo>
                    <a:pt x="341" y="203"/>
                  </a:lnTo>
                  <a:lnTo>
                    <a:pt x="341" y="210"/>
                  </a:lnTo>
                  <a:lnTo>
                    <a:pt x="335" y="216"/>
                  </a:lnTo>
                  <a:lnTo>
                    <a:pt x="335" y="223"/>
                  </a:lnTo>
                  <a:lnTo>
                    <a:pt x="335" y="229"/>
                  </a:lnTo>
                  <a:lnTo>
                    <a:pt x="328" y="236"/>
                  </a:lnTo>
                  <a:lnTo>
                    <a:pt x="328" y="242"/>
                  </a:lnTo>
                  <a:lnTo>
                    <a:pt x="328" y="242"/>
                  </a:lnTo>
                  <a:lnTo>
                    <a:pt x="328" y="249"/>
                  </a:lnTo>
                  <a:lnTo>
                    <a:pt x="335" y="249"/>
                  </a:lnTo>
                  <a:lnTo>
                    <a:pt x="335" y="249"/>
                  </a:lnTo>
                  <a:lnTo>
                    <a:pt x="335" y="256"/>
                  </a:lnTo>
                  <a:lnTo>
                    <a:pt x="335" y="256"/>
                  </a:lnTo>
                  <a:lnTo>
                    <a:pt x="341" y="256"/>
                  </a:lnTo>
                  <a:lnTo>
                    <a:pt x="341" y="256"/>
                  </a:lnTo>
                  <a:lnTo>
                    <a:pt x="348" y="249"/>
                  </a:lnTo>
                  <a:lnTo>
                    <a:pt x="348" y="249"/>
                  </a:lnTo>
                  <a:lnTo>
                    <a:pt x="348" y="249"/>
                  </a:lnTo>
                  <a:lnTo>
                    <a:pt x="348" y="242"/>
                  </a:lnTo>
                  <a:lnTo>
                    <a:pt x="354" y="242"/>
                  </a:lnTo>
                  <a:lnTo>
                    <a:pt x="354" y="236"/>
                  </a:lnTo>
                  <a:lnTo>
                    <a:pt x="367" y="216"/>
                  </a:lnTo>
                  <a:lnTo>
                    <a:pt x="374" y="210"/>
                  </a:lnTo>
                  <a:lnTo>
                    <a:pt x="374" y="210"/>
                  </a:lnTo>
                  <a:lnTo>
                    <a:pt x="380" y="203"/>
                  </a:lnTo>
                  <a:lnTo>
                    <a:pt x="387" y="203"/>
                  </a:lnTo>
                  <a:lnTo>
                    <a:pt x="387" y="197"/>
                  </a:lnTo>
                  <a:lnTo>
                    <a:pt x="387" y="197"/>
                  </a:lnTo>
                  <a:lnTo>
                    <a:pt x="387" y="190"/>
                  </a:lnTo>
                  <a:lnTo>
                    <a:pt x="387" y="183"/>
                  </a:lnTo>
                  <a:lnTo>
                    <a:pt x="394" y="177"/>
                  </a:lnTo>
                  <a:lnTo>
                    <a:pt x="394" y="177"/>
                  </a:lnTo>
                  <a:lnTo>
                    <a:pt x="394" y="177"/>
                  </a:lnTo>
                  <a:lnTo>
                    <a:pt x="394" y="177"/>
                  </a:lnTo>
                  <a:lnTo>
                    <a:pt x="394" y="177"/>
                  </a:lnTo>
                  <a:lnTo>
                    <a:pt x="387" y="170"/>
                  </a:lnTo>
                  <a:lnTo>
                    <a:pt x="387" y="170"/>
                  </a:lnTo>
                  <a:lnTo>
                    <a:pt x="387" y="170"/>
                  </a:lnTo>
                  <a:lnTo>
                    <a:pt x="387" y="170"/>
                  </a:lnTo>
                  <a:lnTo>
                    <a:pt x="380" y="170"/>
                  </a:lnTo>
                  <a:lnTo>
                    <a:pt x="380" y="164"/>
                  </a:lnTo>
                  <a:lnTo>
                    <a:pt x="380" y="157"/>
                  </a:lnTo>
                  <a:lnTo>
                    <a:pt x="374" y="157"/>
                  </a:lnTo>
                  <a:lnTo>
                    <a:pt x="374" y="151"/>
                  </a:lnTo>
                  <a:lnTo>
                    <a:pt x="374" y="151"/>
                  </a:lnTo>
                  <a:lnTo>
                    <a:pt x="374" y="144"/>
                  </a:lnTo>
                  <a:lnTo>
                    <a:pt x="367" y="137"/>
                  </a:lnTo>
                  <a:lnTo>
                    <a:pt x="367" y="131"/>
                  </a:lnTo>
                  <a:lnTo>
                    <a:pt x="367" y="131"/>
                  </a:lnTo>
                  <a:lnTo>
                    <a:pt x="367" y="118"/>
                  </a:lnTo>
                  <a:lnTo>
                    <a:pt x="367" y="111"/>
                  </a:lnTo>
                  <a:lnTo>
                    <a:pt x="367" y="98"/>
                  </a:lnTo>
                  <a:lnTo>
                    <a:pt x="367" y="92"/>
                  </a:lnTo>
                  <a:lnTo>
                    <a:pt x="367" y="85"/>
                  </a:lnTo>
                  <a:lnTo>
                    <a:pt x="374" y="78"/>
                  </a:lnTo>
                  <a:lnTo>
                    <a:pt x="374" y="78"/>
                  </a:lnTo>
                  <a:lnTo>
                    <a:pt x="374" y="78"/>
                  </a:lnTo>
                  <a:lnTo>
                    <a:pt x="374" y="78"/>
                  </a:lnTo>
                  <a:lnTo>
                    <a:pt x="380" y="78"/>
                  </a:lnTo>
                  <a:lnTo>
                    <a:pt x="380" y="78"/>
                  </a:lnTo>
                  <a:lnTo>
                    <a:pt x="387" y="78"/>
                  </a:lnTo>
                  <a:lnTo>
                    <a:pt x="387" y="78"/>
                  </a:lnTo>
                  <a:lnTo>
                    <a:pt x="394" y="78"/>
                  </a:lnTo>
                  <a:lnTo>
                    <a:pt x="400" y="78"/>
                  </a:lnTo>
                  <a:lnTo>
                    <a:pt x="400" y="72"/>
                  </a:lnTo>
                  <a:lnTo>
                    <a:pt x="407" y="72"/>
                  </a:lnTo>
                  <a:lnTo>
                    <a:pt x="407" y="72"/>
                  </a:lnTo>
                  <a:lnTo>
                    <a:pt x="413" y="65"/>
                  </a:lnTo>
                  <a:lnTo>
                    <a:pt x="413" y="65"/>
                  </a:lnTo>
                  <a:lnTo>
                    <a:pt x="413" y="59"/>
                  </a:lnTo>
                  <a:lnTo>
                    <a:pt x="420" y="59"/>
                  </a:lnTo>
                  <a:lnTo>
                    <a:pt x="420" y="52"/>
                  </a:lnTo>
                  <a:lnTo>
                    <a:pt x="426" y="39"/>
                  </a:lnTo>
                  <a:lnTo>
                    <a:pt x="433" y="26"/>
                  </a:lnTo>
                  <a:lnTo>
                    <a:pt x="433" y="26"/>
                  </a:lnTo>
                  <a:lnTo>
                    <a:pt x="433" y="32"/>
                  </a:lnTo>
                  <a:lnTo>
                    <a:pt x="433" y="32"/>
                  </a:lnTo>
                  <a:lnTo>
                    <a:pt x="440" y="39"/>
                  </a:lnTo>
                  <a:lnTo>
                    <a:pt x="440" y="39"/>
                  </a:lnTo>
                  <a:lnTo>
                    <a:pt x="440" y="39"/>
                  </a:lnTo>
                  <a:lnTo>
                    <a:pt x="446" y="46"/>
                  </a:lnTo>
                  <a:lnTo>
                    <a:pt x="446" y="46"/>
                  </a:lnTo>
                  <a:lnTo>
                    <a:pt x="453" y="46"/>
                  </a:lnTo>
                  <a:lnTo>
                    <a:pt x="459" y="46"/>
                  </a:lnTo>
                  <a:lnTo>
                    <a:pt x="466" y="46"/>
                  </a:lnTo>
                  <a:lnTo>
                    <a:pt x="466" y="39"/>
                  </a:lnTo>
                  <a:lnTo>
                    <a:pt x="472" y="39"/>
                  </a:lnTo>
                  <a:lnTo>
                    <a:pt x="479" y="39"/>
                  </a:lnTo>
                  <a:lnTo>
                    <a:pt x="486" y="32"/>
                  </a:lnTo>
                  <a:lnTo>
                    <a:pt x="486" y="32"/>
                  </a:lnTo>
                  <a:lnTo>
                    <a:pt x="492" y="26"/>
                  </a:lnTo>
                  <a:lnTo>
                    <a:pt x="499" y="19"/>
                  </a:lnTo>
                  <a:lnTo>
                    <a:pt x="505" y="13"/>
                  </a:lnTo>
                  <a:lnTo>
                    <a:pt x="512" y="6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41" name="Freeform 117"/>
            <p:cNvSpPr>
              <a:spLocks/>
            </p:cNvSpPr>
            <p:nvPr/>
          </p:nvSpPr>
          <p:spPr bwMode="auto">
            <a:xfrm>
              <a:off x="-679" y="1212"/>
              <a:ext cx="28" cy="2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6"/>
                </a:cxn>
                <a:cxn ang="0">
                  <a:pos x="20" y="6"/>
                </a:cxn>
                <a:cxn ang="0">
                  <a:pos x="20" y="6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20" y="19"/>
                </a:cxn>
                <a:cxn ang="0">
                  <a:pos x="13" y="19"/>
                </a:cxn>
                <a:cxn ang="0">
                  <a:pos x="13" y="19"/>
                </a:cxn>
                <a:cxn ang="0">
                  <a:pos x="13" y="19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20" y="0"/>
                </a:cxn>
              </a:cxnLst>
              <a:rect l="0" t="0" r="r" b="b"/>
              <a:pathLst>
                <a:path w="20" h="19">
                  <a:moveTo>
                    <a:pt x="20" y="0"/>
                  </a:moveTo>
                  <a:lnTo>
                    <a:pt x="20" y="0"/>
                  </a:lnTo>
                  <a:lnTo>
                    <a:pt x="20" y="0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9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42" name="Freeform 118"/>
            <p:cNvSpPr>
              <a:spLocks/>
            </p:cNvSpPr>
            <p:nvPr/>
          </p:nvSpPr>
          <p:spPr bwMode="auto">
            <a:xfrm>
              <a:off x="-606" y="1257"/>
              <a:ext cx="35" cy="26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13"/>
                </a:cxn>
                <a:cxn ang="0">
                  <a:pos x="26" y="13"/>
                </a:cxn>
                <a:cxn ang="0">
                  <a:pos x="26" y="13"/>
                </a:cxn>
                <a:cxn ang="0">
                  <a:pos x="19" y="19"/>
                </a:cxn>
                <a:cxn ang="0">
                  <a:pos x="19" y="19"/>
                </a:cxn>
                <a:cxn ang="0">
                  <a:pos x="19" y="19"/>
                </a:cxn>
                <a:cxn ang="0">
                  <a:pos x="19" y="19"/>
                </a:cxn>
                <a:cxn ang="0">
                  <a:pos x="13" y="19"/>
                </a:cxn>
                <a:cxn ang="0">
                  <a:pos x="13" y="19"/>
                </a:cxn>
                <a:cxn ang="0">
                  <a:pos x="13" y="19"/>
                </a:cxn>
                <a:cxn ang="0">
                  <a:pos x="13" y="19"/>
                </a:cxn>
                <a:cxn ang="0">
                  <a:pos x="6" y="19"/>
                </a:cxn>
                <a:cxn ang="0">
                  <a:pos x="6" y="19"/>
                </a:cxn>
                <a:cxn ang="0">
                  <a:pos x="6" y="19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26" h="19">
                  <a:moveTo>
                    <a:pt x="19" y="0"/>
                  </a:moveTo>
                  <a:lnTo>
                    <a:pt x="19" y="0"/>
                  </a:lnTo>
                  <a:lnTo>
                    <a:pt x="19" y="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43" name="Freeform 119"/>
            <p:cNvSpPr>
              <a:spLocks/>
            </p:cNvSpPr>
            <p:nvPr/>
          </p:nvSpPr>
          <p:spPr bwMode="auto">
            <a:xfrm>
              <a:off x="-598" y="1311"/>
              <a:ext cx="27" cy="2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0"/>
                </a:cxn>
                <a:cxn ang="0">
                  <a:pos x="20" y="7"/>
                </a:cxn>
                <a:cxn ang="0">
                  <a:pos x="20" y="7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13" y="20"/>
                </a:cxn>
                <a:cxn ang="0">
                  <a:pos x="13" y="20"/>
                </a:cxn>
                <a:cxn ang="0">
                  <a:pos x="13" y="20"/>
                </a:cxn>
                <a:cxn ang="0">
                  <a:pos x="7" y="20"/>
                </a:cxn>
                <a:cxn ang="0">
                  <a:pos x="7" y="20"/>
                </a:cxn>
                <a:cxn ang="0">
                  <a:pos x="7" y="20"/>
                </a:cxn>
                <a:cxn ang="0">
                  <a:pos x="0" y="20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20" h="20">
                  <a:moveTo>
                    <a:pt x="20" y="0"/>
                  </a:moveTo>
                  <a:lnTo>
                    <a:pt x="20" y="0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44" name="Freeform 120"/>
            <p:cNvSpPr>
              <a:spLocks/>
            </p:cNvSpPr>
            <p:nvPr/>
          </p:nvSpPr>
          <p:spPr bwMode="auto">
            <a:xfrm>
              <a:off x="-273" y="132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45" name="Freeform 121"/>
            <p:cNvSpPr>
              <a:spLocks/>
            </p:cNvSpPr>
            <p:nvPr/>
          </p:nvSpPr>
          <p:spPr bwMode="auto">
            <a:xfrm>
              <a:off x="-661" y="1500"/>
              <a:ext cx="37" cy="27"/>
            </a:xfrm>
            <a:custGeom>
              <a:avLst/>
              <a:gdLst/>
              <a:ahLst/>
              <a:cxnLst>
                <a:cxn ang="0">
                  <a:pos x="27" y="6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7" y="13"/>
                </a:cxn>
                <a:cxn ang="0">
                  <a:pos x="27" y="13"/>
                </a:cxn>
                <a:cxn ang="0">
                  <a:pos x="27" y="13"/>
                </a:cxn>
                <a:cxn ang="0">
                  <a:pos x="27" y="20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13" y="20"/>
                </a:cxn>
                <a:cxn ang="0">
                  <a:pos x="7" y="20"/>
                </a:cxn>
                <a:cxn ang="0">
                  <a:pos x="7" y="20"/>
                </a:cxn>
                <a:cxn ang="0">
                  <a:pos x="7" y="20"/>
                </a:cxn>
                <a:cxn ang="0">
                  <a:pos x="7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7" y="6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27" y="6"/>
                </a:cxn>
              </a:cxnLst>
              <a:rect l="0" t="0" r="r" b="b"/>
              <a:pathLst>
                <a:path w="27" h="20">
                  <a:moveTo>
                    <a:pt x="27" y="6"/>
                  </a:moveTo>
                  <a:lnTo>
                    <a:pt x="27" y="6"/>
                  </a:lnTo>
                  <a:lnTo>
                    <a:pt x="27" y="6"/>
                  </a:lnTo>
                  <a:lnTo>
                    <a:pt x="27" y="13"/>
                  </a:lnTo>
                  <a:lnTo>
                    <a:pt x="27" y="13"/>
                  </a:lnTo>
                  <a:lnTo>
                    <a:pt x="27" y="13"/>
                  </a:lnTo>
                  <a:lnTo>
                    <a:pt x="27" y="20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13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6"/>
                  </a:lnTo>
                  <a:lnTo>
                    <a:pt x="0" y="6"/>
                  </a:lnTo>
                  <a:lnTo>
                    <a:pt x="7" y="6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6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46" name="Freeform 122"/>
            <p:cNvSpPr>
              <a:spLocks/>
            </p:cNvSpPr>
            <p:nvPr/>
          </p:nvSpPr>
          <p:spPr bwMode="auto">
            <a:xfrm>
              <a:off x="-543" y="1589"/>
              <a:ext cx="35" cy="27"/>
            </a:xfrm>
            <a:custGeom>
              <a:avLst/>
              <a:gdLst/>
              <a:ahLst/>
              <a:cxnLst>
                <a:cxn ang="0">
                  <a:pos x="26" y="7"/>
                </a:cxn>
                <a:cxn ang="0">
                  <a:pos x="26" y="7"/>
                </a:cxn>
                <a:cxn ang="0">
                  <a:pos x="26" y="7"/>
                </a:cxn>
                <a:cxn ang="0">
                  <a:pos x="26" y="14"/>
                </a:cxn>
                <a:cxn ang="0">
                  <a:pos x="26" y="14"/>
                </a:cxn>
                <a:cxn ang="0">
                  <a:pos x="26" y="14"/>
                </a:cxn>
                <a:cxn ang="0">
                  <a:pos x="19" y="20"/>
                </a:cxn>
                <a:cxn ang="0">
                  <a:pos x="19" y="20"/>
                </a:cxn>
                <a:cxn ang="0">
                  <a:pos x="19" y="20"/>
                </a:cxn>
                <a:cxn ang="0">
                  <a:pos x="13" y="20"/>
                </a:cxn>
                <a:cxn ang="0">
                  <a:pos x="13" y="20"/>
                </a:cxn>
                <a:cxn ang="0">
                  <a:pos x="6" y="20"/>
                </a:cxn>
                <a:cxn ang="0">
                  <a:pos x="6" y="20"/>
                </a:cxn>
                <a:cxn ang="0">
                  <a:pos x="6" y="20"/>
                </a:cxn>
                <a:cxn ang="0">
                  <a:pos x="6" y="2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26" y="7"/>
                </a:cxn>
              </a:cxnLst>
              <a:rect l="0" t="0" r="r" b="b"/>
              <a:pathLst>
                <a:path w="26" h="20">
                  <a:moveTo>
                    <a:pt x="26" y="7"/>
                  </a:moveTo>
                  <a:lnTo>
                    <a:pt x="26" y="7"/>
                  </a:lnTo>
                  <a:lnTo>
                    <a:pt x="26" y="7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6" y="7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47" name="Freeform 123"/>
            <p:cNvSpPr>
              <a:spLocks/>
            </p:cNvSpPr>
            <p:nvPr/>
          </p:nvSpPr>
          <p:spPr bwMode="auto">
            <a:xfrm>
              <a:off x="-517" y="1634"/>
              <a:ext cx="27" cy="37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20" y="7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13" y="20"/>
                </a:cxn>
                <a:cxn ang="0">
                  <a:pos x="13" y="20"/>
                </a:cxn>
                <a:cxn ang="0">
                  <a:pos x="13" y="27"/>
                </a:cxn>
                <a:cxn ang="0">
                  <a:pos x="7" y="27"/>
                </a:cxn>
                <a:cxn ang="0">
                  <a:pos x="7" y="20"/>
                </a:cxn>
                <a:cxn ang="0">
                  <a:pos x="7" y="20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20" y="0"/>
                </a:cxn>
                <a:cxn ang="0">
                  <a:pos x="20" y="7"/>
                </a:cxn>
                <a:cxn ang="0">
                  <a:pos x="20" y="7"/>
                </a:cxn>
              </a:cxnLst>
              <a:rect l="0" t="0" r="r" b="b"/>
              <a:pathLst>
                <a:path w="20" h="27">
                  <a:moveTo>
                    <a:pt x="20" y="7"/>
                  </a:moveTo>
                  <a:lnTo>
                    <a:pt x="20" y="7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27"/>
                  </a:lnTo>
                  <a:lnTo>
                    <a:pt x="7" y="27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7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20" y="7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48" name="Freeform 124"/>
            <p:cNvSpPr>
              <a:spLocks/>
            </p:cNvSpPr>
            <p:nvPr/>
          </p:nvSpPr>
          <p:spPr bwMode="auto">
            <a:xfrm>
              <a:off x="-571" y="1634"/>
              <a:ext cx="36" cy="37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20" y="7"/>
                </a:cxn>
                <a:cxn ang="0">
                  <a:pos x="26" y="7"/>
                </a:cxn>
                <a:cxn ang="0">
                  <a:pos x="26" y="13"/>
                </a:cxn>
                <a:cxn ang="0">
                  <a:pos x="26" y="13"/>
                </a:cxn>
                <a:cxn ang="0">
                  <a:pos x="26" y="13"/>
                </a:cxn>
                <a:cxn ang="0">
                  <a:pos x="26" y="20"/>
                </a:cxn>
                <a:cxn ang="0">
                  <a:pos x="26" y="20"/>
                </a:cxn>
                <a:cxn ang="0">
                  <a:pos x="20" y="20"/>
                </a:cxn>
                <a:cxn ang="0">
                  <a:pos x="20" y="27"/>
                </a:cxn>
                <a:cxn ang="0">
                  <a:pos x="20" y="27"/>
                </a:cxn>
                <a:cxn ang="0">
                  <a:pos x="13" y="27"/>
                </a:cxn>
                <a:cxn ang="0">
                  <a:pos x="13" y="27"/>
                </a:cxn>
                <a:cxn ang="0">
                  <a:pos x="6" y="27"/>
                </a:cxn>
                <a:cxn ang="0">
                  <a:pos x="6" y="27"/>
                </a:cxn>
                <a:cxn ang="0">
                  <a:pos x="6" y="20"/>
                </a:cxn>
                <a:cxn ang="0">
                  <a:pos x="0" y="20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6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20" y="0"/>
                </a:cxn>
                <a:cxn ang="0">
                  <a:pos x="20" y="7"/>
                </a:cxn>
                <a:cxn ang="0">
                  <a:pos x="20" y="7"/>
                </a:cxn>
              </a:cxnLst>
              <a:rect l="0" t="0" r="r" b="b"/>
              <a:pathLst>
                <a:path w="26" h="27">
                  <a:moveTo>
                    <a:pt x="20" y="7"/>
                  </a:moveTo>
                  <a:lnTo>
                    <a:pt x="20" y="7"/>
                  </a:lnTo>
                  <a:lnTo>
                    <a:pt x="26" y="7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20" y="20"/>
                  </a:lnTo>
                  <a:lnTo>
                    <a:pt x="20" y="27"/>
                  </a:lnTo>
                  <a:lnTo>
                    <a:pt x="20" y="27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6" y="27"/>
                  </a:lnTo>
                  <a:lnTo>
                    <a:pt x="6" y="27"/>
                  </a:lnTo>
                  <a:lnTo>
                    <a:pt x="6" y="20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20" y="7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49" name="Freeform 125"/>
            <p:cNvSpPr>
              <a:spLocks/>
            </p:cNvSpPr>
            <p:nvPr/>
          </p:nvSpPr>
          <p:spPr bwMode="auto">
            <a:xfrm>
              <a:off x="-732" y="1841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50" name="Freeform 126"/>
            <p:cNvSpPr>
              <a:spLocks/>
            </p:cNvSpPr>
            <p:nvPr/>
          </p:nvSpPr>
          <p:spPr bwMode="auto">
            <a:xfrm>
              <a:off x="-616" y="1859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51" name="Freeform 127"/>
            <p:cNvSpPr>
              <a:spLocks/>
            </p:cNvSpPr>
            <p:nvPr/>
          </p:nvSpPr>
          <p:spPr bwMode="auto">
            <a:xfrm>
              <a:off x="-984" y="3325"/>
              <a:ext cx="539" cy="378"/>
            </a:xfrm>
            <a:custGeom>
              <a:avLst/>
              <a:gdLst/>
              <a:ahLst/>
              <a:cxnLst>
                <a:cxn ang="0">
                  <a:pos x="33" y="184"/>
                </a:cxn>
                <a:cxn ang="0">
                  <a:pos x="46" y="165"/>
                </a:cxn>
                <a:cxn ang="0">
                  <a:pos x="66" y="138"/>
                </a:cxn>
                <a:cxn ang="0">
                  <a:pos x="85" y="99"/>
                </a:cxn>
                <a:cxn ang="0">
                  <a:pos x="98" y="73"/>
                </a:cxn>
                <a:cxn ang="0">
                  <a:pos x="105" y="46"/>
                </a:cxn>
                <a:cxn ang="0">
                  <a:pos x="112" y="20"/>
                </a:cxn>
                <a:cxn ang="0">
                  <a:pos x="112" y="14"/>
                </a:cxn>
                <a:cxn ang="0">
                  <a:pos x="112" y="53"/>
                </a:cxn>
                <a:cxn ang="0">
                  <a:pos x="112" y="79"/>
                </a:cxn>
                <a:cxn ang="0">
                  <a:pos x="105" y="99"/>
                </a:cxn>
                <a:cxn ang="0">
                  <a:pos x="112" y="112"/>
                </a:cxn>
                <a:cxn ang="0">
                  <a:pos x="138" y="86"/>
                </a:cxn>
                <a:cxn ang="0">
                  <a:pos x="171" y="73"/>
                </a:cxn>
                <a:cxn ang="0">
                  <a:pos x="203" y="60"/>
                </a:cxn>
                <a:cxn ang="0">
                  <a:pos x="243" y="46"/>
                </a:cxn>
                <a:cxn ang="0">
                  <a:pos x="282" y="40"/>
                </a:cxn>
                <a:cxn ang="0">
                  <a:pos x="322" y="40"/>
                </a:cxn>
                <a:cxn ang="0">
                  <a:pos x="361" y="40"/>
                </a:cxn>
                <a:cxn ang="0">
                  <a:pos x="394" y="53"/>
                </a:cxn>
                <a:cxn ang="0">
                  <a:pos x="374" y="99"/>
                </a:cxn>
                <a:cxn ang="0">
                  <a:pos x="341" y="92"/>
                </a:cxn>
                <a:cxn ang="0">
                  <a:pos x="302" y="92"/>
                </a:cxn>
                <a:cxn ang="0">
                  <a:pos x="256" y="92"/>
                </a:cxn>
                <a:cxn ang="0">
                  <a:pos x="249" y="99"/>
                </a:cxn>
                <a:cxn ang="0">
                  <a:pos x="263" y="112"/>
                </a:cxn>
                <a:cxn ang="0">
                  <a:pos x="276" y="125"/>
                </a:cxn>
                <a:cxn ang="0">
                  <a:pos x="282" y="138"/>
                </a:cxn>
                <a:cxn ang="0">
                  <a:pos x="282" y="151"/>
                </a:cxn>
                <a:cxn ang="0">
                  <a:pos x="276" y="171"/>
                </a:cxn>
                <a:cxn ang="0">
                  <a:pos x="269" y="151"/>
                </a:cxn>
                <a:cxn ang="0">
                  <a:pos x="263" y="138"/>
                </a:cxn>
                <a:cxn ang="0">
                  <a:pos x="249" y="125"/>
                </a:cxn>
                <a:cxn ang="0">
                  <a:pos x="236" y="119"/>
                </a:cxn>
                <a:cxn ang="0">
                  <a:pos x="217" y="112"/>
                </a:cxn>
                <a:cxn ang="0">
                  <a:pos x="203" y="112"/>
                </a:cxn>
                <a:cxn ang="0">
                  <a:pos x="177" y="112"/>
                </a:cxn>
                <a:cxn ang="0">
                  <a:pos x="138" y="138"/>
                </a:cxn>
                <a:cxn ang="0">
                  <a:pos x="112" y="151"/>
                </a:cxn>
                <a:cxn ang="0">
                  <a:pos x="72" y="178"/>
                </a:cxn>
                <a:cxn ang="0">
                  <a:pos x="46" y="217"/>
                </a:cxn>
                <a:cxn ang="0">
                  <a:pos x="13" y="250"/>
                </a:cxn>
                <a:cxn ang="0">
                  <a:pos x="0" y="237"/>
                </a:cxn>
                <a:cxn ang="0">
                  <a:pos x="20" y="204"/>
                </a:cxn>
              </a:cxnLst>
              <a:rect l="0" t="0" r="r" b="b"/>
              <a:pathLst>
                <a:path w="394" h="276">
                  <a:moveTo>
                    <a:pt x="26" y="191"/>
                  </a:moveTo>
                  <a:lnTo>
                    <a:pt x="26" y="191"/>
                  </a:lnTo>
                  <a:lnTo>
                    <a:pt x="33" y="184"/>
                  </a:lnTo>
                  <a:lnTo>
                    <a:pt x="39" y="178"/>
                  </a:lnTo>
                  <a:lnTo>
                    <a:pt x="39" y="171"/>
                  </a:lnTo>
                  <a:lnTo>
                    <a:pt x="46" y="165"/>
                  </a:lnTo>
                  <a:lnTo>
                    <a:pt x="52" y="158"/>
                  </a:lnTo>
                  <a:lnTo>
                    <a:pt x="59" y="151"/>
                  </a:lnTo>
                  <a:lnTo>
                    <a:pt x="66" y="138"/>
                  </a:lnTo>
                  <a:lnTo>
                    <a:pt x="72" y="119"/>
                  </a:lnTo>
                  <a:lnTo>
                    <a:pt x="79" y="105"/>
                  </a:lnTo>
                  <a:lnTo>
                    <a:pt x="85" y="99"/>
                  </a:lnTo>
                  <a:lnTo>
                    <a:pt x="92" y="92"/>
                  </a:lnTo>
                  <a:lnTo>
                    <a:pt x="98" y="79"/>
                  </a:lnTo>
                  <a:lnTo>
                    <a:pt x="98" y="73"/>
                  </a:lnTo>
                  <a:lnTo>
                    <a:pt x="98" y="60"/>
                  </a:lnTo>
                  <a:lnTo>
                    <a:pt x="105" y="53"/>
                  </a:lnTo>
                  <a:lnTo>
                    <a:pt x="105" y="46"/>
                  </a:lnTo>
                  <a:lnTo>
                    <a:pt x="105" y="40"/>
                  </a:lnTo>
                  <a:lnTo>
                    <a:pt x="105" y="33"/>
                  </a:lnTo>
                  <a:lnTo>
                    <a:pt x="112" y="20"/>
                  </a:lnTo>
                  <a:lnTo>
                    <a:pt x="112" y="14"/>
                  </a:lnTo>
                  <a:lnTo>
                    <a:pt x="112" y="0"/>
                  </a:lnTo>
                  <a:lnTo>
                    <a:pt x="112" y="14"/>
                  </a:lnTo>
                  <a:lnTo>
                    <a:pt x="112" y="27"/>
                  </a:lnTo>
                  <a:lnTo>
                    <a:pt x="112" y="40"/>
                  </a:lnTo>
                  <a:lnTo>
                    <a:pt x="112" y="53"/>
                  </a:lnTo>
                  <a:lnTo>
                    <a:pt x="112" y="60"/>
                  </a:lnTo>
                  <a:lnTo>
                    <a:pt x="112" y="66"/>
                  </a:lnTo>
                  <a:lnTo>
                    <a:pt x="112" y="79"/>
                  </a:lnTo>
                  <a:lnTo>
                    <a:pt x="112" y="86"/>
                  </a:lnTo>
                  <a:lnTo>
                    <a:pt x="105" y="92"/>
                  </a:lnTo>
                  <a:lnTo>
                    <a:pt x="105" y="99"/>
                  </a:lnTo>
                  <a:lnTo>
                    <a:pt x="105" y="112"/>
                  </a:lnTo>
                  <a:lnTo>
                    <a:pt x="98" y="119"/>
                  </a:lnTo>
                  <a:lnTo>
                    <a:pt x="112" y="112"/>
                  </a:lnTo>
                  <a:lnTo>
                    <a:pt x="118" y="105"/>
                  </a:lnTo>
                  <a:lnTo>
                    <a:pt x="125" y="92"/>
                  </a:lnTo>
                  <a:lnTo>
                    <a:pt x="138" y="86"/>
                  </a:lnTo>
                  <a:lnTo>
                    <a:pt x="151" y="86"/>
                  </a:lnTo>
                  <a:lnTo>
                    <a:pt x="157" y="79"/>
                  </a:lnTo>
                  <a:lnTo>
                    <a:pt x="171" y="73"/>
                  </a:lnTo>
                  <a:lnTo>
                    <a:pt x="177" y="66"/>
                  </a:lnTo>
                  <a:lnTo>
                    <a:pt x="190" y="60"/>
                  </a:lnTo>
                  <a:lnTo>
                    <a:pt x="203" y="60"/>
                  </a:lnTo>
                  <a:lnTo>
                    <a:pt x="223" y="53"/>
                  </a:lnTo>
                  <a:lnTo>
                    <a:pt x="236" y="46"/>
                  </a:lnTo>
                  <a:lnTo>
                    <a:pt x="243" y="46"/>
                  </a:lnTo>
                  <a:lnTo>
                    <a:pt x="256" y="40"/>
                  </a:lnTo>
                  <a:lnTo>
                    <a:pt x="269" y="40"/>
                  </a:lnTo>
                  <a:lnTo>
                    <a:pt x="282" y="40"/>
                  </a:lnTo>
                  <a:lnTo>
                    <a:pt x="295" y="40"/>
                  </a:lnTo>
                  <a:lnTo>
                    <a:pt x="302" y="40"/>
                  </a:lnTo>
                  <a:lnTo>
                    <a:pt x="322" y="40"/>
                  </a:lnTo>
                  <a:lnTo>
                    <a:pt x="335" y="40"/>
                  </a:lnTo>
                  <a:lnTo>
                    <a:pt x="348" y="40"/>
                  </a:lnTo>
                  <a:lnTo>
                    <a:pt x="361" y="40"/>
                  </a:lnTo>
                  <a:lnTo>
                    <a:pt x="368" y="46"/>
                  </a:lnTo>
                  <a:lnTo>
                    <a:pt x="381" y="46"/>
                  </a:lnTo>
                  <a:lnTo>
                    <a:pt x="394" y="53"/>
                  </a:lnTo>
                  <a:lnTo>
                    <a:pt x="394" y="105"/>
                  </a:lnTo>
                  <a:lnTo>
                    <a:pt x="381" y="99"/>
                  </a:lnTo>
                  <a:lnTo>
                    <a:pt x="374" y="99"/>
                  </a:lnTo>
                  <a:lnTo>
                    <a:pt x="368" y="99"/>
                  </a:lnTo>
                  <a:lnTo>
                    <a:pt x="348" y="92"/>
                  </a:lnTo>
                  <a:lnTo>
                    <a:pt x="341" y="92"/>
                  </a:lnTo>
                  <a:lnTo>
                    <a:pt x="335" y="92"/>
                  </a:lnTo>
                  <a:lnTo>
                    <a:pt x="322" y="92"/>
                  </a:lnTo>
                  <a:lnTo>
                    <a:pt x="302" y="92"/>
                  </a:lnTo>
                  <a:lnTo>
                    <a:pt x="282" y="92"/>
                  </a:lnTo>
                  <a:lnTo>
                    <a:pt x="269" y="92"/>
                  </a:lnTo>
                  <a:lnTo>
                    <a:pt x="256" y="92"/>
                  </a:lnTo>
                  <a:lnTo>
                    <a:pt x="243" y="92"/>
                  </a:lnTo>
                  <a:lnTo>
                    <a:pt x="249" y="99"/>
                  </a:lnTo>
                  <a:lnTo>
                    <a:pt x="249" y="99"/>
                  </a:lnTo>
                  <a:lnTo>
                    <a:pt x="256" y="105"/>
                  </a:lnTo>
                  <a:lnTo>
                    <a:pt x="263" y="105"/>
                  </a:lnTo>
                  <a:lnTo>
                    <a:pt x="263" y="112"/>
                  </a:lnTo>
                  <a:lnTo>
                    <a:pt x="269" y="119"/>
                  </a:lnTo>
                  <a:lnTo>
                    <a:pt x="269" y="119"/>
                  </a:lnTo>
                  <a:lnTo>
                    <a:pt x="276" y="125"/>
                  </a:lnTo>
                  <a:lnTo>
                    <a:pt x="276" y="132"/>
                  </a:lnTo>
                  <a:lnTo>
                    <a:pt x="276" y="138"/>
                  </a:lnTo>
                  <a:lnTo>
                    <a:pt x="282" y="138"/>
                  </a:lnTo>
                  <a:lnTo>
                    <a:pt x="282" y="145"/>
                  </a:lnTo>
                  <a:lnTo>
                    <a:pt x="282" y="151"/>
                  </a:lnTo>
                  <a:lnTo>
                    <a:pt x="282" y="151"/>
                  </a:lnTo>
                  <a:lnTo>
                    <a:pt x="282" y="165"/>
                  </a:lnTo>
                  <a:lnTo>
                    <a:pt x="276" y="178"/>
                  </a:lnTo>
                  <a:lnTo>
                    <a:pt x="276" y="171"/>
                  </a:lnTo>
                  <a:lnTo>
                    <a:pt x="276" y="165"/>
                  </a:lnTo>
                  <a:lnTo>
                    <a:pt x="269" y="158"/>
                  </a:lnTo>
                  <a:lnTo>
                    <a:pt x="269" y="151"/>
                  </a:lnTo>
                  <a:lnTo>
                    <a:pt x="269" y="145"/>
                  </a:lnTo>
                  <a:lnTo>
                    <a:pt x="263" y="145"/>
                  </a:lnTo>
                  <a:lnTo>
                    <a:pt x="263" y="138"/>
                  </a:lnTo>
                  <a:lnTo>
                    <a:pt x="256" y="132"/>
                  </a:lnTo>
                  <a:lnTo>
                    <a:pt x="249" y="132"/>
                  </a:lnTo>
                  <a:lnTo>
                    <a:pt x="249" y="125"/>
                  </a:lnTo>
                  <a:lnTo>
                    <a:pt x="243" y="125"/>
                  </a:lnTo>
                  <a:lnTo>
                    <a:pt x="236" y="119"/>
                  </a:lnTo>
                  <a:lnTo>
                    <a:pt x="236" y="119"/>
                  </a:lnTo>
                  <a:lnTo>
                    <a:pt x="230" y="119"/>
                  </a:lnTo>
                  <a:lnTo>
                    <a:pt x="223" y="112"/>
                  </a:lnTo>
                  <a:lnTo>
                    <a:pt x="217" y="112"/>
                  </a:lnTo>
                  <a:lnTo>
                    <a:pt x="217" y="112"/>
                  </a:lnTo>
                  <a:lnTo>
                    <a:pt x="210" y="112"/>
                  </a:lnTo>
                  <a:lnTo>
                    <a:pt x="203" y="112"/>
                  </a:lnTo>
                  <a:lnTo>
                    <a:pt x="197" y="112"/>
                  </a:lnTo>
                  <a:lnTo>
                    <a:pt x="184" y="112"/>
                  </a:lnTo>
                  <a:lnTo>
                    <a:pt x="177" y="112"/>
                  </a:lnTo>
                  <a:lnTo>
                    <a:pt x="164" y="119"/>
                  </a:lnTo>
                  <a:lnTo>
                    <a:pt x="151" y="125"/>
                  </a:lnTo>
                  <a:lnTo>
                    <a:pt x="138" y="138"/>
                  </a:lnTo>
                  <a:lnTo>
                    <a:pt x="125" y="145"/>
                  </a:lnTo>
                  <a:lnTo>
                    <a:pt x="118" y="145"/>
                  </a:lnTo>
                  <a:lnTo>
                    <a:pt x="112" y="151"/>
                  </a:lnTo>
                  <a:lnTo>
                    <a:pt x="98" y="158"/>
                  </a:lnTo>
                  <a:lnTo>
                    <a:pt x="85" y="171"/>
                  </a:lnTo>
                  <a:lnTo>
                    <a:pt x="72" y="178"/>
                  </a:lnTo>
                  <a:lnTo>
                    <a:pt x="66" y="191"/>
                  </a:lnTo>
                  <a:lnTo>
                    <a:pt x="52" y="204"/>
                  </a:lnTo>
                  <a:lnTo>
                    <a:pt x="46" y="217"/>
                  </a:lnTo>
                  <a:lnTo>
                    <a:pt x="33" y="224"/>
                  </a:lnTo>
                  <a:lnTo>
                    <a:pt x="26" y="237"/>
                  </a:lnTo>
                  <a:lnTo>
                    <a:pt x="13" y="250"/>
                  </a:lnTo>
                  <a:lnTo>
                    <a:pt x="6" y="263"/>
                  </a:lnTo>
                  <a:lnTo>
                    <a:pt x="0" y="276"/>
                  </a:lnTo>
                  <a:lnTo>
                    <a:pt x="0" y="237"/>
                  </a:lnTo>
                  <a:lnTo>
                    <a:pt x="6" y="224"/>
                  </a:lnTo>
                  <a:lnTo>
                    <a:pt x="13" y="217"/>
                  </a:lnTo>
                  <a:lnTo>
                    <a:pt x="20" y="204"/>
                  </a:lnTo>
                  <a:lnTo>
                    <a:pt x="26" y="191"/>
                  </a:lnTo>
                  <a:lnTo>
                    <a:pt x="26" y="191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</p:grpSp>
      <p:grpSp>
        <p:nvGrpSpPr>
          <p:cNvPr id="1161" name="Group 137"/>
          <p:cNvGrpSpPr>
            <a:grpSpLocks/>
          </p:cNvGrpSpPr>
          <p:nvPr/>
        </p:nvGrpSpPr>
        <p:grpSpPr bwMode="auto">
          <a:xfrm>
            <a:off x="7832725" y="6454775"/>
            <a:ext cx="838200" cy="409575"/>
            <a:chOff x="4934" y="4066"/>
            <a:chExt cx="528" cy="258"/>
          </a:xfrm>
        </p:grpSpPr>
        <p:sp>
          <p:nvSpPr>
            <p:cNvPr id="1153" name="Freeform 129"/>
            <p:cNvSpPr>
              <a:spLocks/>
            </p:cNvSpPr>
            <p:nvPr/>
          </p:nvSpPr>
          <p:spPr bwMode="auto">
            <a:xfrm>
              <a:off x="5160" y="4066"/>
              <a:ext cx="302" cy="258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16" y="1"/>
                </a:cxn>
                <a:cxn ang="0">
                  <a:pos x="13" y="7"/>
                </a:cxn>
                <a:cxn ang="0">
                  <a:pos x="10" y="14"/>
                </a:cxn>
                <a:cxn ang="0">
                  <a:pos x="6" y="24"/>
                </a:cxn>
                <a:cxn ang="0">
                  <a:pos x="3" y="30"/>
                </a:cxn>
                <a:cxn ang="0">
                  <a:pos x="3" y="37"/>
                </a:cxn>
                <a:cxn ang="0">
                  <a:pos x="0" y="47"/>
                </a:cxn>
                <a:cxn ang="0">
                  <a:pos x="0" y="57"/>
                </a:cxn>
                <a:cxn ang="0">
                  <a:pos x="0" y="60"/>
                </a:cxn>
                <a:cxn ang="0">
                  <a:pos x="0" y="63"/>
                </a:cxn>
                <a:cxn ang="0">
                  <a:pos x="0" y="70"/>
                </a:cxn>
                <a:cxn ang="0">
                  <a:pos x="0" y="73"/>
                </a:cxn>
                <a:cxn ang="0">
                  <a:pos x="0" y="80"/>
                </a:cxn>
                <a:cxn ang="0">
                  <a:pos x="3" y="83"/>
                </a:cxn>
                <a:cxn ang="0">
                  <a:pos x="3" y="93"/>
                </a:cxn>
                <a:cxn ang="0">
                  <a:pos x="6" y="99"/>
                </a:cxn>
                <a:cxn ang="0">
                  <a:pos x="6" y="106"/>
                </a:cxn>
                <a:cxn ang="0">
                  <a:pos x="6" y="106"/>
                </a:cxn>
                <a:cxn ang="0">
                  <a:pos x="6" y="109"/>
                </a:cxn>
                <a:cxn ang="0">
                  <a:pos x="10" y="112"/>
                </a:cxn>
                <a:cxn ang="0">
                  <a:pos x="10" y="119"/>
                </a:cxn>
                <a:cxn ang="0">
                  <a:pos x="13" y="122"/>
                </a:cxn>
                <a:cxn ang="0">
                  <a:pos x="16" y="129"/>
                </a:cxn>
                <a:cxn ang="0">
                  <a:pos x="16" y="132"/>
                </a:cxn>
                <a:cxn ang="0">
                  <a:pos x="20" y="135"/>
                </a:cxn>
                <a:cxn ang="0">
                  <a:pos x="23" y="142"/>
                </a:cxn>
                <a:cxn ang="0">
                  <a:pos x="26" y="145"/>
                </a:cxn>
                <a:cxn ang="0">
                  <a:pos x="29" y="149"/>
                </a:cxn>
                <a:cxn ang="0">
                  <a:pos x="33" y="155"/>
                </a:cxn>
                <a:cxn ang="0">
                  <a:pos x="33" y="158"/>
                </a:cxn>
                <a:cxn ang="0">
                  <a:pos x="36" y="162"/>
                </a:cxn>
                <a:cxn ang="0">
                  <a:pos x="43" y="165"/>
                </a:cxn>
                <a:cxn ang="0">
                  <a:pos x="46" y="168"/>
                </a:cxn>
                <a:cxn ang="0">
                  <a:pos x="49" y="172"/>
                </a:cxn>
                <a:cxn ang="0">
                  <a:pos x="56" y="181"/>
                </a:cxn>
                <a:cxn ang="0">
                  <a:pos x="59" y="185"/>
                </a:cxn>
                <a:cxn ang="0">
                  <a:pos x="62" y="188"/>
                </a:cxn>
                <a:cxn ang="0">
                  <a:pos x="69" y="191"/>
                </a:cxn>
                <a:cxn ang="0">
                  <a:pos x="72" y="195"/>
                </a:cxn>
                <a:cxn ang="0">
                  <a:pos x="75" y="195"/>
                </a:cxn>
                <a:cxn ang="0">
                  <a:pos x="82" y="198"/>
                </a:cxn>
                <a:cxn ang="0">
                  <a:pos x="248" y="198"/>
                </a:cxn>
                <a:cxn ang="0">
                  <a:pos x="248" y="0"/>
                </a:cxn>
              </a:cxnLst>
              <a:rect l="0" t="0" r="r" b="b"/>
              <a:pathLst>
                <a:path w="248" h="198">
                  <a:moveTo>
                    <a:pt x="248" y="0"/>
                  </a:moveTo>
                  <a:lnTo>
                    <a:pt x="16" y="1"/>
                  </a:lnTo>
                  <a:lnTo>
                    <a:pt x="13" y="7"/>
                  </a:lnTo>
                  <a:lnTo>
                    <a:pt x="10" y="14"/>
                  </a:lnTo>
                  <a:lnTo>
                    <a:pt x="6" y="24"/>
                  </a:lnTo>
                  <a:lnTo>
                    <a:pt x="3" y="30"/>
                  </a:lnTo>
                  <a:lnTo>
                    <a:pt x="3" y="37"/>
                  </a:lnTo>
                  <a:lnTo>
                    <a:pt x="0" y="47"/>
                  </a:lnTo>
                  <a:lnTo>
                    <a:pt x="0" y="57"/>
                  </a:lnTo>
                  <a:lnTo>
                    <a:pt x="0" y="60"/>
                  </a:lnTo>
                  <a:lnTo>
                    <a:pt x="0" y="63"/>
                  </a:lnTo>
                  <a:lnTo>
                    <a:pt x="0" y="70"/>
                  </a:lnTo>
                  <a:lnTo>
                    <a:pt x="0" y="73"/>
                  </a:lnTo>
                  <a:lnTo>
                    <a:pt x="0" y="80"/>
                  </a:lnTo>
                  <a:lnTo>
                    <a:pt x="3" y="83"/>
                  </a:lnTo>
                  <a:lnTo>
                    <a:pt x="3" y="93"/>
                  </a:lnTo>
                  <a:lnTo>
                    <a:pt x="6" y="99"/>
                  </a:lnTo>
                  <a:lnTo>
                    <a:pt x="6" y="106"/>
                  </a:lnTo>
                  <a:lnTo>
                    <a:pt x="6" y="106"/>
                  </a:lnTo>
                  <a:lnTo>
                    <a:pt x="6" y="109"/>
                  </a:lnTo>
                  <a:lnTo>
                    <a:pt x="10" y="112"/>
                  </a:lnTo>
                  <a:lnTo>
                    <a:pt x="10" y="119"/>
                  </a:lnTo>
                  <a:lnTo>
                    <a:pt x="13" y="122"/>
                  </a:lnTo>
                  <a:lnTo>
                    <a:pt x="16" y="129"/>
                  </a:lnTo>
                  <a:lnTo>
                    <a:pt x="16" y="132"/>
                  </a:lnTo>
                  <a:lnTo>
                    <a:pt x="20" y="135"/>
                  </a:lnTo>
                  <a:lnTo>
                    <a:pt x="23" y="142"/>
                  </a:lnTo>
                  <a:lnTo>
                    <a:pt x="26" y="145"/>
                  </a:lnTo>
                  <a:lnTo>
                    <a:pt x="29" y="149"/>
                  </a:lnTo>
                  <a:lnTo>
                    <a:pt x="33" y="155"/>
                  </a:lnTo>
                  <a:lnTo>
                    <a:pt x="33" y="158"/>
                  </a:lnTo>
                  <a:lnTo>
                    <a:pt x="36" y="162"/>
                  </a:lnTo>
                  <a:lnTo>
                    <a:pt x="43" y="165"/>
                  </a:lnTo>
                  <a:lnTo>
                    <a:pt x="46" y="168"/>
                  </a:lnTo>
                  <a:lnTo>
                    <a:pt x="49" y="172"/>
                  </a:lnTo>
                  <a:lnTo>
                    <a:pt x="56" y="181"/>
                  </a:lnTo>
                  <a:lnTo>
                    <a:pt x="59" y="185"/>
                  </a:lnTo>
                  <a:lnTo>
                    <a:pt x="62" y="188"/>
                  </a:lnTo>
                  <a:lnTo>
                    <a:pt x="69" y="191"/>
                  </a:lnTo>
                  <a:lnTo>
                    <a:pt x="72" y="195"/>
                  </a:lnTo>
                  <a:lnTo>
                    <a:pt x="75" y="195"/>
                  </a:lnTo>
                  <a:lnTo>
                    <a:pt x="82" y="198"/>
                  </a:lnTo>
                  <a:lnTo>
                    <a:pt x="248" y="198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54" name="Freeform 130"/>
            <p:cNvSpPr>
              <a:spLocks/>
            </p:cNvSpPr>
            <p:nvPr/>
          </p:nvSpPr>
          <p:spPr bwMode="auto">
            <a:xfrm rot="-5400000">
              <a:off x="4950" y="4193"/>
              <a:ext cx="107" cy="140"/>
            </a:xfrm>
            <a:custGeom>
              <a:avLst/>
              <a:gdLst/>
              <a:ahLst/>
              <a:cxnLst>
                <a:cxn ang="0">
                  <a:pos x="85" y="223"/>
                </a:cxn>
                <a:cxn ang="0">
                  <a:pos x="72" y="217"/>
                </a:cxn>
                <a:cxn ang="0">
                  <a:pos x="59" y="210"/>
                </a:cxn>
                <a:cxn ang="0">
                  <a:pos x="39" y="191"/>
                </a:cxn>
                <a:cxn ang="0">
                  <a:pos x="7" y="158"/>
                </a:cxn>
                <a:cxn ang="0">
                  <a:pos x="26" y="164"/>
                </a:cxn>
                <a:cxn ang="0">
                  <a:pos x="39" y="164"/>
                </a:cxn>
                <a:cxn ang="0">
                  <a:pos x="46" y="164"/>
                </a:cxn>
                <a:cxn ang="0">
                  <a:pos x="46" y="151"/>
                </a:cxn>
                <a:cxn ang="0">
                  <a:pos x="39" y="145"/>
                </a:cxn>
                <a:cxn ang="0">
                  <a:pos x="33" y="131"/>
                </a:cxn>
                <a:cxn ang="0">
                  <a:pos x="26" y="125"/>
                </a:cxn>
                <a:cxn ang="0">
                  <a:pos x="7" y="112"/>
                </a:cxn>
                <a:cxn ang="0">
                  <a:pos x="7" y="105"/>
                </a:cxn>
                <a:cxn ang="0">
                  <a:pos x="20" y="99"/>
                </a:cxn>
                <a:cxn ang="0">
                  <a:pos x="26" y="92"/>
                </a:cxn>
                <a:cxn ang="0">
                  <a:pos x="26" y="79"/>
                </a:cxn>
                <a:cxn ang="0">
                  <a:pos x="20" y="66"/>
                </a:cxn>
                <a:cxn ang="0">
                  <a:pos x="20" y="59"/>
                </a:cxn>
                <a:cxn ang="0">
                  <a:pos x="33" y="59"/>
                </a:cxn>
                <a:cxn ang="0">
                  <a:pos x="39" y="59"/>
                </a:cxn>
                <a:cxn ang="0">
                  <a:pos x="46" y="46"/>
                </a:cxn>
                <a:cxn ang="0">
                  <a:pos x="46" y="40"/>
                </a:cxn>
                <a:cxn ang="0">
                  <a:pos x="46" y="13"/>
                </a:cxn>
                <a:cxn ang="0">
                  <a:pos x="53" y="13"/>
                </a:cxn>
                <a:cxn ang="0">
                  <a:pos x="66" y="33"/>
                </a:cxn>
                <a:cxn ang="0">
                  <a:pos x="85" y="66"/>
                </a:cxn>
                <a:cxn ang="0">
                  <a:pos x="99" y="79"/>
                </a:cxn>
                <a:cxn ang="0">
                  <a:pos x="105" y="79"/>
                </a:cxn>
                <a:cxn ang="0">
                  <a:pos x="112" y="79"/>
                </a:cxn>
                <a:cxn ang="0">
                  <a:pos x="118" y="92"/>
                </a:cxn>
                <a:cxn ang="0">
                  <a:pos x="125" y="112"/>
                </a:cxn>
                <a:cxn ang="0">
                  <a:pos x="131" y="131"/>
                </a:cxn>
                <a:cxn ang="0">
                  <a:pos x="144" y="138"/>
                </a:cxn>
                <a:cxn ang="0">
                  <a:pos x="151" y="138"/>
                </a:cxn>
                <a:cxn ang="0">
                  <a:pos x="164" y="131"/>
                </a:cxn>
                <a:cxn ang="0">
                  <a:pos x="164" y="158"/>
                </a:cxn>
                <a:cxn ang="0">
                  <a:pos x="151" y="184"/>
                </a:cxn>
                <a:cxn ang="0">
                  <a:pos x="144" y="204"/>
                </a:cxn>
                <a:cxn ang="0">
                  <a:pos x="131" y="217"/>
                </a:cxn>
                <a:cxn ang="0">
                  <a:pos x="118" y="230"/>
                </a:cxn>
                <a:cxn ang="0">
                  <a:pos x="105" y="230"/>
                </a:cxn>
                <a:cxn ang="0">
                  <a:pos x="99" y="184"/>
                </a:cxn>
                <a:cxn ang="0">
                  <a:pos x="92" y="145"/>
                </a:cxn>
                <a:cxn ang="0">
                  <a:pos x="79" y="105"/>
                </a:cxn>
                <a:cxn ang="0">
                  <a:pos x="59" y="59"/>
                </a:cxn>
                <a:cxn ang="0">
                  <a:pos x="79" y="125"/>
                </a:cxn>
                <a:cxn ang="0">
                  <a:pos x="85" y="151"/>
                </a:cxn>
                <a:cxn ang="0">
                  <a:pos x="92" y="177"/>
                </a:cxn>
                <a:cxn ang="0">
                  <a:pos x="92" y="223"/>
                </a:cxn>
              </a:cxnLst>
              <a:rect l="0" t="0" r="r" b="b"/>
              <a:pathLst>
                <a:path w="164" h="230">
                  <a:moveTo>
                    <a:pt x="92" y="223"/>
                  </a:moveTo>
                  <a:lnTo>
                    <a:pt x="92" y="223"/>
                  </a:lnTo>
                  <a:lnTo>
                    <a:pt x="85" y="223"/>
                  </a:lnTo>
                  <a:lnTo>
                    <a:pt x="85" y="223"/>
                  </a:lnTo>
                  <a:lnTo>
                    <a:pt x="79" y="223"/>
                  </a:lnTo>
                  <a:lnTo>
                    <a:pt x="72" y="217"/>
                  </a:lnTo>
                  <a:lnTo>
                    <a:pt x="66" y="217"/>
                  </a:lnTo>
                  <a:lnTo>
                    <a:pt x="59" y="210"/>
                  </a:lnTo>
                  <a:lnTo>
                    <a:pt x="59" y="210"/>
                  </a:lnTo>
                  <a:lnTo>
                    <a:pt x="46" y="204"/>
                  </a:lnTo>
                  <a:lnTo>
                    <a:pt x="39" y="197"/>
                  </a:lnTo>
                  <a:lnTo>
                    <a:pt x="39" y="191"/>
                  </a:lnTo>
                  <a:lnTo>
                    <a:pt x="26" y="177"/>
                  </a:lnTo>
                  <a:lnTo>
                    <a:pt x="20" y="171"/>
                  </a:lnTo>
                  <a:lnTo>
                    <a:pt x="7" y="158"/>
                  </a:lnTo>
                  <a:lnTo>
                    <a:pt x="20" y="164"/>
                  </a:lnTo>
                  <a:lnTo>
                    <a:pt x="20" y="164"/>
                  </a:lnTo>
                  <a:lnTo>
                    <a:pt x="26" y="164"/>
                  </a:lnTo>
                  <a:lnTo>
                    <a:pt x="33" y="164"/>
                  </a:lnTo>
                  <a:lnTo>
                    <a:pt x="33" y="164"/>
                  </a:lnTo>
                  <a:lnTo>
                    <a:pt x="39" y="164"/>
                  </a:lnTo>
                  <a:lnTo>
                    <a:pt x="39" y="164"/>
                  </a:lnTo>
                  <a:lnTo>
                    <a:pt x="39" y="164"/>
                  </a:lnTo>
                  <a:lnTo>
                    <a:pt x="46" y="164"/>
                  </a:lnTo>
                  <a:lnTo>
                    <a:pt x="46" y="158"/>
                  </a:lnTo>
                  <a:lnTo>
                    <a:pt x="46" y="158"/>
                  </a:lnTo>
                  <a:lnTo>
                    <a:pt x="46" y="151"/>
                  </a:lnTo>
                  <a:lnTo>
                    <a:pt x="46" y="151"/>
                  </a:lnTo>
                  <a:lnTo>
                    <a:pt x="39" y="145"/>
                  </a:lnTo>
                  <a:lnTo>
                    <a:pt x="39" y="145"/>
                  </a:lnTo>
                  <a:lnTo>
                    <a:pt x="39" y="138"/>
                  </a:lnTo>
                  <a:lnTo>
                    <a:pt x="33" y="138"/>
                  </a:lnTo>
                  <a:lnTo>
                    <a:pt x="33" y="131"/>
                  </a:lnTo>
                  <a:lnTo>
                    <a:pt x="33" y="131"/>
                  </a:lnTo>
                  <a:lnTo>
                    <a:pt x="26" y="125"/>
                  </a:lnTo>
                  <a:lnTo>
                    <a:pt x="26" y="125"/>
                  </a:lnTo>
                  <a:lnTo>
                    <a:pt x="20" y="118"/>
                  </a:lnTo>
                  <a:lnTo>
                    <a:pt x="7" y="112"/>
                  </a:lnTo>
                  <a:lnTo>
                    <a:pt x="7" y="112"/>
                  </a:lnTo>
                  <a:lnTo>
                    <a:pt x="0" y="105"/>
                  </a:lnTo>
                  <a:lnTo>
                    <a:pt x="7" y="105"/>
                  </a:lnTo>
                  <a:lnTo>
                    <a:pt x="7" y="105"/>
                  </a:lnTo>
                  <a:lnTo>
                    <a:pt x="13" y="105"/>
                  </a:lnTo>
                  <a:lnTo>
                    <a:pt x="13" y="105"/>
                  </a:lnTo>
                  <a:lnTo>
                    <a:pt x="20" y="99"/>
                  </a:lnTo>
                  <a:lnTo>
                    <a:pt x="20" y="99"/>
                  </a:lnTo>
                  <a:lnTo>
                    <a:pt x="20" y="99"/>
                  </a:lnTo>
                  <a:lnTo>
                    <a:pt x="26" y="92"/>
                  </a:lnTo>
                  <a:lnTo>
                    <a:pt x="26" y="92"/>
                  </a:lnTo>
                  <a:lnTo>
                    <a:pt x="26" y="85"/>
                  </a:lnTo>
                  <a:lnTo>
                    <a:pt x="26" y="79"/>
                  </a:lnTo>
                  <a:lnTo>
                    <a:pt x="20" y="79"/>
                  </a:lnTo>
                  <a:lnTo>
                    <a:pt x="20" y="72"/>
                  </a:lnTo>
                  <a:lnTo>
                    <a:pt x="20" y="66"/>
                  </a:lnTo>
                  <a:lnTo>
                    <a:pt x="13" y="59"/>
                  </a:lnTo>
                  <a:lnTo>
                    <a:pt x="13" y="59"/>
                  </a:lnTo>
                  <a:lnTo>
                    <a:pt x="20" y="59"/>
                  </a:lnTo>
                  <a:lnTo>
                    <a:pt x="26" y="59"/>
                  </a:lnTo>
                  <a:lnTo>
                    <a:pt x="33" y="59"/>
                  </a:lnTo>
                  <a:lnTo>
                    <a:pt x="33" y="59"/>
                  </a:lnTo>
                  <a:lnTo>
                    <a:pt x="33" y="59"/>
                  </a:lnTo>
                  <a:lnTo>
                    <a:pt x="39" y="59"/>
                  </a:lnTo>
                  <a:lnTo>
                    <a:pt x="39" y="59"/>
                  </a:lnTo>
                  <a:lnTo>
                    <a:pt x="46" y="53"/>
                  </a:lnTo>
                  <a:lnTo>
                    <a:pt x="46" y="53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6" y="33"/>
                  </a:lnTo>
                  <a:lnTo>
                    <a:pt x="46" y="26"/>
                  </a:lnTo>
                  <a:lnTo>
                    <a:pt x="46" y="13"/>
                  </a:lnTo>
                  <a:lnTo>
                    <a:pt x="46" y="7"/>
                  </a:lnTo>
                  <a:lnTo>
                    <a:pt x="46" y="0"/>
                  </a:lnTo>
                  <a:lnTo>
                    <a:pt x="53" y="13"/>
                  </a:lnTo>
                  <a:lnTo>
                    <a:pt x="53" y="20"/>
                  </a:lnTo>
                  <a:lnTo>
                    <a:pt x="59" y="26"/>
                  </a:lnTo>
                  <a:lnTo>
                    <a:pt x="66" y="33"/>
                  </a:lnTo>
                  <a:lnTo>
                    <a:pt x="72" y="40"/>
                  </a:lnTo>
                  <a:lnTo>
                    <a:pt x="79" y="53"/>
                  </a:lnTo>
                  <a:lnTo>
                    <a:pt x="85" y="66"/>
                  </a:lnTo>
                  <a:lnTo>
                    <a:pt x="92" y="66"/>
                  </a:lnTo>
                  <a:lnTo>
                    <a:pt x="92" y="72"/>
                  </a:lnTo>
                  <a:lnTo>
                    <a:pt x="99" y="79"/>
                  </a:lnTo>
                  <a:lnTo>
                    <a:pt x="99" y="79"/>
                  </a:lnTo>
                  <a:lnTo>
                    <a:pt x="105" y="79"/>
                  </a:lnTo>
                  <a:lnTo>
                    <a:pt x="105" y="79"/>
                  </a:lnTo>
                  <a:lnTo>
                    <a:pt x="112" y="79"/>
                  </a:lnTo>
                  <a:lnTo>
                    <a:pt x="112" y="79"/>
                  </a:lnTo>
                  <a:lnTo>
                    <a:pt x="112" y="79"/>
                  </a:lnTo>
                  <a:lnTo>
                    <a:pt x="118" y="79"/>
                  </a:lnTo>
                  <a:lnTo>
                    <a:pt x="118" y="72"/>
                  </a:lnTo>
                  <a:lnTo>
                    <a:pt x="118" y="92"/>
                  </a:lnTo>
                  <a:lnTo>
                    <a:pt x="118" y="99"/>
                  </a:lnTo>
                  <a:lnTo>
                    <a:pt x="125" y="105"/>
                  </a:lnTo>
                  <a:lnTo>
                    <a:pt x="125" y="112"/>
                  </a:lnTo>
                  <a:lnTo>
                    <a:pt x="125" y="118"/>
                  </a:lnTo>
                  <a:lnTo>
                    <a:pt x="131" y="125"/>
                  </a:lnTo>
                  <a:lnTo>
                    <a:pt x="131" y="131"/>
                  </a:lnTo>
                  <a:lnTo>
                    <a:pt x="138" y="131"/>
                  </a:lnTo>
                  <a:lnTo>
                    <a:pt x="138" y="138"/>
                  </a:lnTo>
                  <a:lnTo>
                    <a:pt x="144" y="138"/>
                  </a:lnTo>
                  <a:lnTo>
                    <a:pt x="144" y="138"/>
                  </a:lnTo>
                  <a:lnTo>
                    <a:pt x="151" y="138"/>
                  </a:lnTo>
                  <a:lnTo>
                    <a:pt x="151" y="138"/>
                  </a:lnTo>
                  <a:lnTo>
                    <a:pt x="158" y="138"/>
                  </a:lnTo>
                  <a:lnTo>
                    <a:pt x="158" y="138"/>
                  </a:lnTo>
                  <a:lnTo>
                    <a:pt x="164" y="131"/>
                  </a:lnTo>
                  <a:lnTo>
                    <a:pt x="164" y="131"/>
                  </a:lnTo>
                  <a:lnTo>
                    <a:pt x="164" y="145"/>
                  </a:lnTo>
                  <a:lnTo>
                    <a:pt x="164" y="158"/>
                  </a:lnTo>
                  <a:lnTo>
                    <a:pt x="158" y="171"/>
                  </a:lnTo>
                  <a:lnTo>
                    <a:pt x="158" y="177"/>
                  </a:lnTo>
                  <a:lnTo>
                    <a:pt x="151" y="184"/>
                  </a:lnTo>
                  <a:lnTo>
                    <a:pt x="151" y="191"/>
                  </a:lnTo>
                  <a:lnTo>
                    <a:pt x="144" y="197"/>
                  </a:lnTo>
                  <a:lnTo>
                    <a:pt x="144" y="204"/>
                  </a:lnTo>
                  <a:lnTo>
                    <a:pt x="138" y="210"/>
                  </a:lnTo>
                  <a:lnTo>
                    <a:pt x="138" y="210"/>
                  </a:lnTo>
                  <a:lnTo>
                    <a:pt x="131" y="217"/>
                  </a:lnTo>
                  <a:lnTo>
                    <a:pt x="125" y="223"/>
                  </a:lnTo>
                  <a:lnTo>
                    <a:pt x="118" y="223"/>
                  </a:lnTo>
                  <a:lnTo>
                    <a:pt x="118" y="230"/>
                  </a:lnTo>
                  <a:lnTo>
                    <a:pt x="112" y="230"/>
                  </a:lnTo>
                  <a:lnTo>
                    <a:pt x="112" y="230"/>
                  </a:lnTo>
                  <a:lnTo>
                    <a:pt x="105" y="230"/>
                  </a:lnTo>
                  <a:lnTo>
                    <a:pt x="105" y="230"/>
                  </a:lnTo>
                  <a:lnTo>
                    <a:pt x="105" y="210"/>
                  </a:lnTo>
                  <a:lnTo>
                    <a:pt x="99" y="184"/>
                  </a:lnTo>
                  <a:lnTo>
                    <a:pt x="99" y="171"/>
                  </a:lnTo>
                  <a:lnTo>
                    <a:pt x="99" y="158"/>
                  </a:lnTo>
                  <a:lnTo>
                    <a:pt x="92" y="145"/>
                  </a:lnTo>
                  <a:lnTo>
                    <a:pt x="92" y="131"/>
                  </a:lnTo>
                  <a:lnTo>
                    <a:pt x="85" y="118"/>
                  </a:lnTo>
                  <a:lnTo>
                    <a:pt x="79" y="105"/>
                  </a:lnTo>
                  <a:lnTo>
                    <a:pt x="72" y="79"/>
                  </a:lnTo>
                  <a:lnTo>
                    <a:pt x="66" y="66"/>
                  </a:lnTo>
                  <a:lnTo>
                    <a:pt x="59" y="59"/>
                  </a:lnTo>
                  <a:lnTo>
                    <a:pt x="72" y="92"/>
                  </a:lnTo>
                  <a:lnTo>
                    <a:pt x="79" y="105"/>
                  </a:lnTo>
                  <a:lnTo>
                    <a:pt x="79" y="125"/>
                  </a:lnTo>
                  <a:lnTo>
                    <a:pt x="85" y="138"/>
                  </a:lnTo>
                  <a:lnTo>
                    <a:pt x="85" y="145"/>
                  </a:lnTo>
                  <a:lnTo>
                    <a:pt x="85" y="151"/>
                  </a:lnTo>
                  <a:lnTo>
                    <a:pt x="85" y="158"/>
                  </a:lnTo>
                  <a:lnTo>
                    <a:pt x="92" y="171"/>
                  </a:lnTo>
                  <a:lnTo>
                    <a:pt x="92" y="177"/>
                  </a:lnTo>
                  <a:lnTo>
                    <a:pt x="92" y="191"/>
                  </a:lnTo>
                  <a:lnTo>
                    <a:pt x="92" y="210"/>
                  </a:lnTo>
                  <a:lnTo>
                    <a:pt x="92" y="2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55" name="Freeform 131"/>
            <p:cNvSpPr>
              <a:spLocks/>
            </p:cNvSpPr>
            <p:nvPr/>
          </p:nvSpPr>
          <p:spPr bwMode="auto">
            <a:xfrm rot="-5400000">
              <a:off x="5208" y="4085"/>
              <a:ext cx="119" cy="147"/>
            </a:xfrm>
            <a:custGeom>
              <a:avLst/>
              <a:gdLst/>
              <a:ahLst/>
              <a:cxnLst>
                <a:cxn ang="0">
                  <a:pos x="105" y="6"/>
                </a:cxn>
                <a:cxn ang="0">
                  <a:pos x="85" y="6"/>
                </a:cxn>
                <a:cxn ang="0">
                  <a:pos x="59" y="13"/>
                </a:cxn>
                <a:cxn ang="0">
                  <a:pos x="39" y="26"/>
                </a:cxn>
                <a:cxn ang="0">
                  <a:pos x="33" y="39"/>
                </a:cxn>
                <a:cxn ang="0">
                  <a:pos x="46" y="46"/>
                </a:cxn>
                <a:cxn ang="0">
                  <a:pos x="53" y="52"/>
                </a:cxn>
                <a:cxn ang="0">
                  <a:pos x="53" y="65"/>
                </a:cxn>
                <a:cxn ang="0">
                  <a:pos x="46" y="79"/>
                </a:cxn>
                <a:cxn ang="0">
                  <a:pos x="39" y="85"/>
                </a:cxn>
                <a:cxn ang="0">
                  <a:pos x="20" y="98"/>
                </a:cxn>
                <a:cxn ang="0">
                  <a:pos x="7" y="105"/>
                </a:cxn>
                <a:cxn ang="0">
                  <a:pos x="13" y="111"/>
                </a:cxn>
                <a:cxn ang="0">
                  <a:pos x="20" y="125"/>
                </a:cxn>
                <a:cxn ang="0">
                  <a:pos x="20" y="131"/>
                </a:cxn>
                <a:cxn ang="0">
                  <a:pos x="20" y="138"/>
                </a:cxn>
                <a:cxn ang="0">
                  <a:pos x="13" y="151"/>
                </a:cxn>
                <a:cxn ang="0">
                  <a:pos x="7" y="164"/>
                </a:cxn>
                <a:cxn ang="0">
                  <a:pos x="26" y="164"/>
                </a:cxn>
                <a:cxn ang="0">
                  <a:pos x="33" y="171"/>
                </a:cxn>
                <a:cxn ang="0">
                  <a:pos x="39" y="184"/>
                </a:cxn>
                <a:cxn ang="0">
                  <a:pos x="39" y="197"/>
                </a:cxn>
                <a:cxn ang="0">
                  <a:pos x="39" y="216"/>
                </a:cxn>
                <a:cxn ang="0">
                  <a:pos x="33" y="236"/>
                </a:cxn>
                <a:cxn ang="0">
                  <a:pos x="39" y="236"/>
                </a:cxn>
                <a:cxn ang="0">
                  <a:pos x="59" y="223"/>
                </a:cxn>
                <a:cxn ang="0">
                  <a:pos x="79" y="197"/>
                </a:cxn>
                <a:cxn ang="0">
                  <a:pos x="99" y="184"/>
                </a:cxn>
                <a:cxn ang="0">
                  <a:pos x="105" y="177"/>
                </a:cxn>
                <a:cxn ang="0">
                  <a:pos x="118" y="184"/>
                </a:cxn>
                <a:cxn ang="0">
                  <a:pos x="125" y="190"/>
                </a:cxn>
                <a:cxn ang="0">
                  <a:pos x="131" y="164"/>
                </a:cxn>
                <a:cxn ang="0">
                  <a:pos x="131" y="151"/>
                </a:cxn>
                <a:cxn ang="0">
                  <a:pos x="138" y="138"/>
                </a:cxn>
                <a:cxn ang="0">
                  <a:pos x="151" y="131"/>
                </a:cxn>
                <a:cxn ang="0">
                  <a:pos x="164" y="125"/>
                </a:cxn>
                <a:cxn ang="0">
                  <a:pos x="171" y="131"/>
                </a:cxn>
                <a:cxn ang="0">
                  <a:pos x="184" y="118"/>
                </a:cxn>
                <a:cxn ang="0">
                  <a:pos x="177" y="92"/>
                </a:cxn>
                <a:cxn ang="0">
                  <a:pos x="171" y="65"/>
                </a:cxn>
                <a:cxn ang="0">
                  <a:pos x="158" y="39"/>
                </a:cxn>
                <a:cxn ang="0">
                  <a:pos x="144" y="20"/>
                </a:cxn>
                <a:cxn ang="0">
                  <a:pos x="138" y="6"/>
                </a:cxn>
                <a:cxn ang="0">
                  <a:pos x="125" y="0"/>
                </a:cxn>
                <a:cxn ang="0">
                  <a:pos x="112" y="65"/>
                </a:cxn>
                <a:cxn ang="0">
                  <a:pos x="105" y="98"/>
                </a:cxn>
                <a:cxn ang="0">
                  <a:pos x="92" y="125"/>
                </a:cxn>
                <a:cxn ang="0">
                  <a:pos x="72" y="164"/>
                </a:cxn>
                <a:cxn ang="0">
                  <a:pos x="66" y="171"/>
                </a:cxn>
                <a:cxn ang="0">
                  <a:pos x="92" y="98"/>
                </a:cxn>
                <a:cxn ang="0">
                  <a:pos x="99" y="65"/>
                </a:cxn>
                <a:cxn ang="0">
                  <a:pos x="112" y="13"/>
                </a:cxn>
              </a:cxnLst>
              <a:rect l="0" t="0" r="r" b="b"/>
              <a:pathLst>
                <a:path w="184" h="243">
                  <a:moveTo>
                    <a:pt x="112" y="13"/>
                  </a:moveTo>
                  <a:lnTo>
                    <a:pt x="112" y="13"/>
                  </a:lnTo>
                  <a:lnTo>
                    <a:pt x="105" y="6"/>
                  </a:lnTo>
                  <a:lnTo>
                    <a:pt x="99" y="6"/>
                  </a:lnTo>
                  <a:lnTo>
                    <a:pt x="92" y="6"/>
                  </a:lnTo>
                  <a:lnTo>
                    <a:pt x="85" y="6"/>
                  </a:lnTo>
                  <a:lnTo>
                    <a:pt x="79" y="13"/>
                  </a:lnTo>
                  <a:lnTo>
                    <a:pt x="72" y="13"/>
                  </a:lnTo>
                  <a:lnTo>
                    <a:pt x="59" y="13"/>
                  </a:lnTo>
                  <a:lnTo>
                    <a:pt x="53" y="20"/>
                  </a:lnTo>
                  <a:lnTo>
                    <a:pt x="46" y="20"/>
                  </a:lnTo>
                  <a:lnTo>
                    <a:pt x="39" y="26"/>
                  </a:lnTo>
                  <a:lnTo>
                    <a:pt x="13" y="39"/>
                  </a:lnTo>
                  <a:lnTo>
                    <a:pt x="20" y="39"/>
                  </a:lnTo>
                  <a:lnTo>
                    <a:pt x="33" y="39"/>
                  </a:lnTo>
                  <a:lnTo>
                    <a:pt x="39" y="46"/>
                  </a:lnTo>
                  <a:lnTo>
                    <a:pt x="39" y="46"/>
                  </a:lnTo>
                  <a:lnTo>
                    <a:pt x="46" y="46"/>
                  </a:lnTo>
                  <a:lnTo>
                    <a:pt x="46" y="52"/>
                  </a:lnTo>
                  <a:lnTo>
                    <a:pt x="53" y="52"/>
                  </a:lnTo>
                  <a:lnTo>
                    <a:pt x="53" y="52"/>
                  </a:lnTo>
                  <a:lnTo>
                    <a:pt x="53" y="59"/>
                  </a:lnTo>
                  <a:lnTo>
                    <a:pt x="53" y="59"/>
                  </a:lnTo>
                  <a:lnTo>
                    <a:pt x="53" y="65"/>
                  </a:lnTo>
                  <a:lnTo>
                    <a:pt x="53" y="72"/>
                  </a:lnTo>
                  <a:lnTo>
                    <a:pt x="46" y="72"/>
                  </a:lnTo>
                  <a:lnTo>
                    <a:pt x="46" y="79"/>
                  </a:lnTo>
                  <a:lnTo>
                    <a:pt x="46" y="79"/>
                  </a:lnTo>
                  <a:lnTo>
                    <a:pt x="39" y="85"/>
                  </a:lnTo>
                  <a:lnTo>
                    <a:pt x="39" y="85"/>
                  </a:lnTo>
                  <a:lnTo>
                    <a:pt x="33" y="92"/>
                  </a:lnTo>
                  <a:lnTo>
                    <a:pt x="26" y="92"/>
                  </a:lnTo>
                  <a:lnTo>
                    <a:pt x="20" y="98"/>
                  </a:lnTo>
                  <a:lnTo>
                    <a:pt x="7" y="98"/>
                  </a:lnTo>
                  <a:lnTo>
                    <a:pt x="0" y="105"/>
                  </a:lnTo>
                  <a:lnTo>
                    <a:pt x="7" y="105"/>
                  </a:lnTo>
                  <a:lnTo>
                    <a:pt x="7" y="105"/>
                  </a:lnTo>
                  <a:lnTo>
                    <a:pt x="13" y="111"/>
                  </a:lnTo>
                  <a:lnTo>
                    <a:pt x="13" y="111"/>
                  </a:lnTo>
                  <a:lnTo>
                    <a:pt x="20" y="118"/>
                  </a:lnTo>
                  <a:lnTo>
                    <a:pt x="20" y="118"/>
                  </a:lnTo>
                  <a:lnTo>
                    <a:pt x="20" y="125"/>
                  </a:lnTo>
                  <a:lnTo>
                    <a:pt x="20" y="125"/>
                  </a:lnTo>
                  <a:lnTo>
                    <a:pt x="20" y="131"/>
                  </a:lnTo>
                  <a:lnTo>
                    <a:pt x="20" y="131"/>
                  </a:lnTo>
                  <a:lnTo>
                    <a:pt x="20" y="138"/>
                  </a:lnTo>
                  <a:lnTo>
                    <a:pt x="20" y="138"/>
                  </a:lnTo>
                  <a:lnTo>
                    <a:pt x="20" y="138"/>
                  </a:lnTo>
                  <a:lnTo>
                    <a:pt x="20" y="144"/>
                  </a:lnTo>
                  <a:lnTo>
                    <a:pt x="20" y="151"/>
                  </a:lnTo>
                  <a:lnTo>
                    <a:pt x="13" y="151"/>
                  </a:lnTo>
                  <a:lnTo>
                    <a:pt x="13" y="157"/>
                  </a:lnTo>
                  <a:lnTo>
                    <a:pt x="7" y="157"/>
                  </a:lnTo>
                  <a:lnTo>
                    <a:pt x="7" y="164"/>
                  </a:lnTo>
                  <a:lnTo>
                    <a:pt x="13" y="164"/>
                  </a:lnTo>
                  <a:lnTo>
                    <a:pt x="20" y="164"/>
                  </a:lnTo>
                  <a:lnTo>
                    <a:pt x="26" y="164"/>
                  </a:lnTo>
                  <a:lnTo>
                    <a:pt x="26" y="171"/>
                  </a:lnTo>
                  <a:lnTo>
                    <a:pt x="26" y="171"/>
                  </a:lnTo>
                  <a:lnTo>
                    <a:pt x="33" y="171"/>
                  </a:lnTo>
                  <a:lnTo>
                    <a:pt x="33" y="177"/>
                  </a:lnTo>
                  <a:lnTo>
                    <a:pt x="39" y="177"/>
                  </a:lnTo>
                  <a:lnTo>
                    <a:pt x="39" y="184"/>
                  </a:lnTo>
                  <a:lnTo>
                    <a:pt x="39" y="190"/>
                  </a:lnTo>
                  <a:lnTo>
                    <a:pt x="39" y="197"/>
                  </a:lnTo>
                  <a:lnTo>
                    <a:pt x="39" y="197"/>
                  </a:lnTo>
                  <a:lnTo>
                    <a:pt x="46" y="203"/>
                  </a:lnTo>
                  <a:lnTo>
                    <a:pt x="39" y="210"/>
                  </a:lnTo>
                  <a:lnTo>
                    <a:pt x="39" y="216"/>
                  </a:lnTo>
                  <a:lnTo>
                    <a:pt x="39" y="223"/>
                  </a:lnTo>
                  <a:lnTo>
                    <a:pt x="39" y="230"/>
                  </a:lnTo>
                  <a:lnTo>
                    <a:pt x="33" y="236"/>
                  </a:lnTo>
                  <a:lnTo>
                    <a:pt x="33" y="243"/>
                  </a:lnTo>
                  <a:lnTo>
                    <a:pt x="39" y="243"/>
                  </a:lnTo>
                  <a:lnTo>
                    <a:pt x="39" y="236"/>
                  </a:lnTo>
                  <a:lnTo>
                    <a:pt x="46" y="230"/>
                  </a:lnTo>
                  <a:lnTo>
                    <a:pt x="53" y="223"/>
                  </a:lnTo>
                  <a:lnTo>
                    <a:pt x="59" y="223"/>
                  </a:lnTo>
                  <a:lnTo>
                    <a:pt x="66" y="210"/>
                  </a:lnTo>
                  <a:lnTo>
                    <a:pt x="79" y="197"/>
                  </a:lnTo>
                  <a:lnTo>
                    <a:pt x="79" y="197"/>
                  </a:lnTo>
                  <a:lnTo>
                    <a:pt x="85" y="190"/>
                  </a:lnTo>
                  <a:lnTo>
                    <a:pt x="92" y="184"/>
                  </a:lnTo>
                  <a:lnTo>
                    <a:pt x="99" y="184"/>
                  </a:lnTo>
                  <a:lnTo>
                    <a:pt x="99" y="177"/>
                  </a:lnTo>
                  <a:lnTo>
                    <a:pt x="105" y="177"/>
                  </a:lnTo>
                  <a:lnTo>
                    <a:pt x="105" y="177"/>
                  </a:lnTo>
                  <a:lnTo>
                    <a:pt x="112" y="177"/>
                  </a:lnTo>
                  <a:lnTo>
                    <a:pt x="112" y="177"/>
                  </a:lnTo>
                  <a:lnTo>
                    <a:pt x="118" y="184"/>
                  </a:lnTo>
                  <a:lnTo>
                    <a:pt x="118" y="184"/>
                  </a:lnTo>
                  <a:lnTo>
                    <a:pt x="125" y="184"/>
                  </a:lnTo>
                  <a:lnTo>
                    <a:pt x="125" y="190"/>
                  </a:lnTo>
                  <a:lnTo>
                    <a:pt x="125" y="184"/>
                  </a:lnTo>
                  <a:lnTo>
                    <a:pt x="125" y="171"/>
                  </a:lnTo>
                  <a:lnTo>
                    <a:pt x="131" y="164"/>
                  </a:lnTo>
                  <a:lnTo>
                    <a:pt x="131" y="157"/>
                  </a:lnTo>
                  <a:lnTo>
                    <a:pt x="131" y="151"/>
                  </a:lnTo>
                  <a:lnTo>
                    <a:pt x="131" y="151"/>
                  </a:lnTo>
                  <a:lnTo>
                    <a:pt x="138" y="144"/>
                  </a:lnTo>
                  <a:lnTo>
                    <a:pt x="138" y="138"/>
                  </a:lnTo>
                  <a:lnTo>
                    <a:pt x="138" y="138"/>
                  </a:lnTo>
                  <a:lnTo>
                    <a:pt x="144" y="131"/>
                  </a:lnTo>
                  <a:lnTo>
                    <a:pt x="144" y="131"/>
                  </a:lnTo>
                  <a:lnTo>
                    <a:pt x="151" y="131"/>
                  </a:lnTo>
                  <a:lnTo>
                    <a:pt x="151" y="125"/>
                  </a:lnTo>
                  <a:lnTo>
                    <a:pt x="158" y="125"/>
                  </a:lnTo>
                  <a:lnTo>
                    <a:pt x="164" y="125"/>
                  </a:lnTo>
                  <a:lnTo>
                    <a:pt x="164" y="131"/>
                  </a:lnTo>
                  <a:lnTo>
                    <a:pt x="171" y="131"/>
                  </a:lnTo>
                  <a:lnTo>
                    <a:pt x="171" y="131"/>
                  </a:lnTo>
                  <a:lnTo>
                    <a:pt x="184" y="138"/>
                  </a:lnTo>
                  <a:lnTo>
                    <a:pt x="184" y="125"/>
                  </a:lnTo>
                  <a:lnTo>
                    <a:pt x="184" y="118"/>
                  </a:lnTo>
                  <a:lnTo>
                    <a:pt x="177" y="105"/>
                  </a:lnTo>
                  <a:lnTo>
                    <a:pt x="177" y="98"/>
                  </a:lnTo>
                  <a:lnTo>
                    <a:pt x="177" y="92"/>
                  </a:lnTo>
                  <a:lnTo>
                    <a:pt x="177" y="85"/>
                  </a:lnTo>
                  <a:lnTo>
                    <a:pt x="171" y="72"/>
                  </a:lnTo>
                  <a:lnTo>
                    <a:pt x="171" y="65"/>
                  </a:lnTo>
                  <a:lnTo>
                    <a:pt x="171" y="59"/>
                  </a:lnTo>
                  <a:lnTo>
                    <a:pt x="164" y="46"/>
                  </a:lnTo>
                  <a:lnTo>
                    <a:pt x="158" y="39"/>
                  </a:lnTo>
                  <a:lnTo>
                    <a:pt x="158" y="33"/>
                  </a:lnTo>
                  <a:lnTo>
                    <a:pt x="151" y="26"/>
                  </a:lnTo>
                  <a:lnTo>
                    <a:pt x="144" y="20"/>
                  </a:lnTo>
                  <a:lnTo>
                    <a:pt x="144" y="13"/>
                  </a:lnTo>
                  <a:lnTo>
                    <a:pt x="138" y="6"/>
                  </a:lnTo>
                  <a:lnTo>
                    <a:pt x="138" y="6"/>
                  </a:lnTo>
                  <a:lnTo>
                    <a:pt x="131" y="0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18" y="26"/>
                  </a:lnTo>
                  <a:lnTo>
                    <a:pt x="118" y="52"/>
                  </a:lnTo>
                  <a:lnTo>
                    <a:pt x="112" y="65"/>
                  </a:lnTo>
                  <a:lnTo>
                    <a:pt x="105" y="79"/>
                  </a:lnTo>
                  <a:lnTo>
                    <a:pt x="105" y="92"/>
                  </a:lnTo>
                  <a:lnTo>
                    <a:pt x="105" y="98"/>
                  </a:lnTo>
                  <a:lnTo>
                    <a:pt x="99" y="105"/>
                  </a:lnTo>
                  <a:lnTo>
                    <a:pt x="99" y="105"/>
                  </a:lnTo>
                  <a:lnTo>
                    <a:pt x="92" y="125"/>
                  </a:lnTo>
                  <a:lnTo>
                    <a:pt x="85" y="138"/>
                  </a:lnTo>
                  <a:lnTo>
                    <a:pt x="79" y="151"/>
                  </a:lnTo>
                  <a:lnTo>
                    <a:pt x="72" y="164"/>
                  </a:lnTo>
                  <a:lnTo>
                    <a:pt x="66" y="177"/>
                  </a:lnTo>
                  <a:lnTo>
                    <a:pt x="59" y="184"/>
                  </a:lnTo>
                  <a:lnTo>
                    <a:pt x="66" y="171"/>
                  </a:lnTo>
                  <a:lnTo>
                    <a:pt x="72" y="151"/>
                  </a:lnTo>
                  <a:lnTo>
                    <a:pt x="85" y="118"/>
                  </a:lnTo>
                  <a:lnTo>
                    <a:pt x="92" y="98"/>
                  </a:lnTo>
                  <a:lnTo>
                    <a:pt x="99" y="85"/>
                  </a:lnTo>
                  <a:lnTo>
                    <a:pt x="99" y="79"/>
                  </a:lnTo>
                  <a:lnTo>
                    <a:pt x="99" y="65"/>
                  </a:lnTo>
                  <a:lnTo>
                    <a:pt x="105" y="46"/>
                  </a:lnTo>
                  <a:lnTo>
                    <a:pt x="105" y="33"/>
                  </a:lnTo>
                  <a:lnTo>
                    <a:pt x="112" y="13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56" name="Oval 132"/>
            <p:cNvSpPr>
              <a:spLocks noChangeArrowheads="1"/>
            </p:cNvSpPr>
            <p:nvPr/>
          </p:nvSpPr>
          <p:spPr bwMode="auto">
            <a:xfrm rot="-5400000">
              <a:off x="5199" y="4227"/>
              <a:ext cx="35" cy="32"/>
            </a:xfrm>
            <a:prstGeom prst="ellipse">
              <a:avLst/>
            </a:pr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57" name="Oval 133"/>
            <p:cNvSpPr>
              <a:spLocks noChangeArrowheads="1"/>
            </p:cNvSpPr>
            <p:nvPr/>
          </p:nvSpPr>
          <p:spPr bwMode="auto">
            <a:xfrm rot="-5400000">
              <a:off x="5103" y="4264"/>
              <a:ext cx="34" cy="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58" name="Oval 134"/>
            <p:cNvSpPr>
              <a:spLocks noChangeArrowheads="1"/>
            </p:cNvSpPr>
            <p:nvPr/>
          </p:nvSpPr>
          <p:spPr bwMode="auto">
            <a:xfrm rot="-5400000">
              <a:off x="5081" y="4201"/>
              <a:ext cx="38" cy="35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59" name="Freeform 135"/>
            <p:cNvSpPr>
              <a:spLocks/>
            </p:cNvSpPr>
            <p:nvPr/>
          </p:nvSpPr>
          <p:spPr bwMode="auto">
            <a:xfrm rot="-5400000">
              <a:off x="5003" y="4092"/>
              <a:ext cx="93" cy="73"/>
            </a:xfrm>
            <a:custGeom>
              <a:avLst/>
              <a:gdLst/>
              <a:ahLst/>
              <a:cxnLst>
                <a:cxn ang="0">
                  <a:pos x="6" y="105"/>
                </a:cxn>
                <a:cxn ang="0">
                  <a:pos x="0" y="92"/>
                </a:cxn>
                <a:cxn ang="0">
                  <a:pos x="0" y="86"/>
                </a:cxn>
                <a:cxn ang="0">
                  <a:pos x="0" y="73"/>
                </a:cxn>
                <a:cxn ang="0">
                  <a:pos x="6" y="53"/>
                </a:cxn>
                <a:cxn ang="0">
                  <a:pos x="13" y="40"/>
                </a:cxn>
                <a:cxn ang="0">
                  <a:pos x="19" y="27"/>
                </a:cxn>
                <a:cxn ang="0">
                  <a:pos x="19" y="33"/>
                </a:cxn>
                <a:cxn ang="0">
                  <a:pos x="26" y="33"/>
                </a:cxn>
                <a:cxn ang="0">
                  <a:pos x="26" y="40"/>
                </a:cxn>
                <a:cxn ang="0">
                  <a:pos x="33" y="40"/>
                </a:cxn>
                <a:cxn ang="0">
                  <a:pos x="39" y="40"/>
                </a:cxn>
                <a:cxn ang="0">
                  <a:pos x="46" y="33"/>
                </a:cxn>
                <a:cxn ang="0">
                  <a:pos x="52" y="27"/>
                </a:cxn>
                <a:cxn ang="0">
                  <a:pos x="65" y="14"/>
                </a:cxn>
                <a:cxn ang="0">
                  <a:pos x="65" y="7"/>
                </a:cxn>
                <a:cxn ang="0">
                  <a:pos x="72" y="14"/>
                </a:cxn>
                <a:cxn ang="0">
                  <a:pos x="78" y="20"/>
                </a:cxn>
                <a:cxn ang="0">
                  <a:pos x="85" y="20"/>
                </a:cxn>
                <a:cxn ang="0">
                  <a:pos x="85" y="20"/>
                </a:cxn>
                <a:cxn ang="0">
                  <a:pos x="98" y="20"/>
                </a:cxn>
                <a:cxn ang="0">
                  <a:pos x="118" y="14"/>
                </a:cxn>
                <a:cxn ang="0">
                  <a:pos x="144" y="0"/>
                </a:cxn>
                <a:cxn ang="0">
                  <a:pos x="131" y="7"/>
                </a:cxn>
                <a:cxn ang="0">
                  <a:pos x="118" y="20"/>
                </a:cxn>
                <a:cxn ang="0">
                  <a:pos x="111" y="33"/>
                </a:cxn>
                <a:cxn ang="0">
                  <a:pos x="111" y="33"/>
                </a:cxn>
                <a:cxn ang="0">
                  <a:pos x="111" y="40"/>
                </a:cxn>
                <a:cxn ang="0">
                  <a:pos x="111" y="40"/>
                </a:cxn>
                <a:cxn ang="0">
                  <a:pos x="118" y="46"/>
                </a:cxn>
                <a:cxn ang="0">
                  <a:pos x="124" y="46"/>
                </a:cxn>
                <a:cxn ang="0">
                  <a:pos x="138" y="53"/>
                </a:cxn>
                <a:cxn ang="0">
                  <a:pos x="118" y="53"/>
                </a:cxn>
                <a:cxn ang="0">
                  <a:pos x="111" y="60"/>
                </a:cxn>
                <a:cxn ang="0">
                  <a:pos x="105" y="60"/>
                </a:cxn>
                <a:cxn ang="0">
                  <a:pos x="105" y="66"/>
                </a:cxn>
                <a:cxn ang="0">
                  <a:pos x="105" y="66"/>
                </a:cxn>
                <a:cxn ang="0">
                  <a:pos x="105" y="73"/>
                </a:cxn>
                <a:cxn ang="0">
                  <a:pos x="111" y="79"/>
                </a:cxn>
                <a:cxn ang="0">
                  <a:pos x="111" y="79"/>
                </a:cxn>
                <a:cxn ang="0">
                  <a:pos x="85" y="86"/>
                </a:cxn>
                <a:cxn ang="0">
                  <a:pos x="78" y="86"/>
                </a:cxn>
                <a:cxn ang="0">
                  <a:pos x="72" y="86"/>
                </a:cxn>
                <a:cxn ang="0">
                  <a:pos x="65" y="92"/>
                </a:cxn>
                <a:cxn ang="0">
                  <a:pos x="65" y="92"/>
                </a:cxn>
                <a:cxn ang="0">
                  <a:pos x="65" y="99"/>
                </a:cxn>
                <a:cxn ang="0">
                  <a:pos x="72" y="105"/>
                </a:cxn>
                <a:cxn ang="0">
                  <a:pos x="78" y="105"/>
                </a:cxn>
                <a:cxn ang="0">
                  <a:pos x="72" y="105"/>
                </a:cxn>
                <a:cxn ang="0">
                  <a:pos x="59" y="112"/>
                </a:cxn>
                <a:cxn ang="0">
                  <a:pos x="39" y="119"/>
                </a:cxn>
                <a:cxn ang="0">
                  <a:pos x="26" y="112"/>
                </a:cxn>
                <a:cxn ang="0">
                  <a:pos x="19" y="112"/>
                </a:cxn>
                <a:cxn ang="0">
                  <a:pos x="6" y="105"/>
                </a:cxn>
                <a:cxn ang="0">
                  <a:pos x="6" y="105"/>
                </a:cxn>
              </a:cxnLst>
              <a:rect l="0" t="0" r="r" b="b"/>
              <a:pathLst>
                <a:path w="144" h="119">
                  <a:moveTo>
                    <a:pt x="6" y="105"/>
                  </a:moveTo>
                  <a:lnTo>
                    <a:pt x="6" y="105"/>
                  </a:lnTo>
                  <a:lnTo>
                    <a:pt x="0" y="99"/>
                  </a:lnTo>
                  <a:lnTo>
                    <a:pt x="0" y="92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79"/>
                  </a:lnTo>
                  <a:lnTo>
                    <a:pt x="0" y="73"/>
                  </a:lnTo>
                  <a:lnTo>
                    <a:pt x="0" y="60"/>
                  </a:lnTo>
                  <a:lnTo>
                    <a:pt x="6" y="53"/>
                  </a:lnTo>
                  <a:lnTo>
                    <a:pt x="6" y="46"/>
                  </a:lnTo>
                  <a:lnTo>
                    <a:pt x="13" y="40"/>
                  </a:lnTo>
                  <a:lnTo>
                    <a:pt x="19" y="20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9" y="40"/>
                  </a:lnTo>
                  <a:lnTo>
                    <a:pt x="39" y="33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52" y="27"/>
                  </a:lnTo>
                  <a:lnTo>
                    <a:pt x="59" y="20"/>
                  </a:lnTo>
                  <a:lnTo>
                    <a:pt x="65" y="14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78" y="20"/>
                  </a:lnTo>
                  <a:lnTo>
                    <a:pt x="78" y="20"/>
                  </a:lnTo>
                  <a:lnTo>
                    <a:pt x="85" y="20"/>
                  </a:lnTo>
                  <a:lnTo>
                    <a:pt x="85" y="20"/>
                  </a:lnTo>
                  <a:lnTo>
                    <a:pt x="85" y="20"/>
                  </a:lnTo>
                  <a:lnTo>
                    <a:pt x="92" y="20"/>
                  </a:lnTo>
                  <a:lnTo>
                    <a:pt x="98" y="20"/>
                  </a:lnTo>
                  <a:lnTo>
                    <a:pt x="105" y="14"/>
                  </a:lnTo>
                  <a:lnTo>
                    <a:pt x="118" y="14"/>
                  </a:lnTo>
                  <a:lnTo>
                    <a:pt x="138" y="0"/>
                  </a:lnTo>
                  <a:lnTo>
                    <a:pt x="144" y="0"/>
                  </a:lnTo>
                  <a:lnTo>
                    <a:pt x="138" y="7"/>
                  </a:lnTo>
                  <a:lnTo>
                    <a:pt x="131" y="7"/>
                  </a:lnTo>
                  <a:lnTo>
                    <a:pt x="124" y="14"/>
                  </a:lnTo>
                  <a:lnTo>
                    <a:pt x="118" y="20"/>
                  </a:lnTo>
                  <a:lnTo>
                    <a:pt x="118" y="27"/>
                  </a:lnTo>
                  <a:lnTo>
                    <a:pt x="111" y="33"/>
                  </a:lnTo>
                  <a:lnTo>
                    <a:pt x="111" y="33"/>
                  </a:lnTo>
                  <a:lnTo>
                    <a:pt x="111" y="33"/>
                  </a:lnTo>
                  <a:lnTo>
                    <a:pt x="111" y="40"/>
                  </a:lnTo>
                  <a:lnTo>
                    <a:pt x="111" y="40"/>
                  </a:lnTo>
                  <a:lnTo>
                    <a:pt x="111" y="40"/>
                  </a:lnTo>
                  <a:lnTo>
                    <a:pt x="111" y="40"/>
                  </a:lnTo>
                  <a:lnTo>
                    <a:pt x="118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4" y="46"/>
                  </a:lnTo>
                  <a:lnTo>
                    <a:pt x="131" y="46"/>
                  </a:lnTo>
                  <a:lnTo>
                    <a:pt x="138" y="53"/>
                  </a:lnTo>
                  <a:lnTo>
                    <a:pt x="131" y="53"/>
                  </a:lnTo>
                  <a:lnTo>
                    <a:pt x="118" y="53"/>
                  </a:lnTo>
                  <a:lnTo>
                    <a:pt x="111" y="53"/>
                  </a:lnTo>
                  <a:lnTo>
                    <a:pt x="111" y="60"/>
                  </a:lnTo>
                  <a:lnTo>
                    <a:pt x="105" y="60"/>
                  </a:lnTo>
                  <a:lnTo>
                    <a:pt x="105" y="60"/>
                  </a:lnTo>
                  <a:lnTo>
                    <a:pt x="105" y="60"/>
                  </a:lnTo>
                  <a:lnTo>
                    <a:pt x="105" y="66"/>
                  </a:lnTo>
                  <a:lnTo>
                    <a:pt x="105" y="66"/>
                  </a:lnTo>
                  <a:lnTo>
                    <a:pt x="105" y="66"/>
                  </a:lnTo>
                  <a:lnTo>
                    <a:pt x="105" y="66"/>
                  </a:lnTo>
                  <a:lnTo>
                    <a:pt x="105" y="73"/>
                  </a:lnTo>
                  <a:lnTo>
                    <a:pt x="111" y="73"/>
                  </a:lnTo>
                  <a:lnTo>
                    <a:pt x="111" y="79"/>
                  </a:lnTo>
                  <a:lnTo>
                    <a:pt x="118" y="79"/>
                  </a:lnTo>
                  <a:lnTo>
                    <a:pt x="111" y="79"/>
                  </a:lnTo>
                  <a:lnTo>
                    <a:pt x="92" y="79"/>
                  </a:lnTo>
                  <a:lnTo>
                    <a:pt x="85" y="86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72" y="86"/>
                  </a:lnTo>
                  <a:lnTo>
                    <a:pt x="72" y="86"/>
                  </a:lnTo>
                  <a:lnTo>
                    <a:pt x="65" y="92"/>
                  </a:lnTo>
                  <a:lnTo>
                    <a:pt x="65" y="92"/>
                  </a:lnTo>
                  <a:lnTo>
                    <a:pt x="65" y="92"/>
                  </a:lnTo>
                  <a:lnTo>
                    <a:pt x="65" y="92"/>
                  </a:lnTo>
                  <a:lnTo>
                    <a:pt x="65" y="99"/>
                  </a:lnTo>
                  <a:lnTo>
                    <a:pt x="65" y="99"/>
                  </a:lnTo>
                  <a:lnTo>
                    <a:pt x="65" y="99"/>
                  </a:lnTo>
                  <a:lnTo>
                    <a:pt x="72" y="105"/>
                  </a:lnTo>
                  <a:lnTo>
                    <a:pt x="72" y="105"/>
                  </a:lnTo>
                  <a:lnTo>
                    <a:pt x="78" y="105"/>
                  </a:lnTo>
                  <a:lnTo>
                    <a:pt x="78" y="105"/>
                  </a:lnTo>
                  <a:lnTo>
                    <a:pt x="72" y="105"/>
                  </a:lnTo>
                  <a:lnTo>
                    <a:pt x="65" y="112"/>
                  </a:lnTo>
                  <a:lnTo>
                    <a:pt x="59" y="112"/>
                  </a:lnTo>
                  <a:lnTo>
                    <a:pt x="46" y="112"/>
                  </a:lnTo>
                  <a:lnTo>
                    <a:pt x="39" y="119"/>
                  </a:lnTo>
                  <a:lnTo>
                    <a:pt x="33" y="119"/>
                  </a:lnTo>
                  <a:lnTo>
                    <a:pt x="26" y="112"/>
                  </a:lnTo>
                  <a:lnTo>
                    <a:pt x="19" y="112"/>
                  </a:lnTo>
                  <a:lnTo>
                    <a:pt x="19" y="112"/>
                  </a:lnTo>
                  <a:lnTo>
                    <a:pt x="13" y="112"/>
                  </a:lnTo>
                  <a:lnTo>
                    <a:pt x="6" y="105"/>
                  </a:lnTo>
                  <a:lnTo>
                    <a:pt x="6" y="105"/>
                  </a:lnTo>
                  <a:lnTo>
                    <a:pt x="6" y="10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60" name="Freeform 136"/>
            <p:cNvSpPr>
              <a:spLocks/>
            </p:cNvSpPr>
            <p:nvPr/>
          </p:nvSpPr>
          <p:spPr bwMode="auto">
            <a:xfrm rot="-5400000">
              <a:off x="5033" y="4112"/>
              <a:ext cx="257" cy="167"/>
            </a:xfrm>
            <a:custGeom>
              <a:avLst/>
              <a:gdLst/>
              <a:ahLst/>
              <a:cxnLst>
                <a:cxn ang="0">
                  <a:pos x="33" y="184"/>
                </a:cxn>
                <a:cxn ang="0">
                  <a:pos x="46" y="165"/>
                </a:cxn>
                <a:cxn ang="0">
                  <a:pos x="66" y="138"/>
                </a:cxn>
                <a:cxn ang="0">
                  <a:pos x="85" y="99"/>
                </a:cxn>
                <a:cxn ang="0">
                  <a:pos x="98" y="73"/>
                </a:cxn>
                <a:cxn ang="0">
                  <a:pos x="105" y="46"/>
                </a:cxn>
                <a:cxn ang="0">
                  <a:pos x="112" y="20"/>
                </a:cxn>
                <a:cxn ang="0">
                  <a:pos x="112" y="14"/>
                </a:cxn>
                <a:cxn ang="0">
                  <a:pos x="112" y="53"/>
                </a:cxn>
                <a:cxn ang="0">
                  <a:pos x="112" y="79"/>
                </a:cxn>
                <a:cxn ang="0">
                  <a:pos x="105" y="99"/>
                </a:cxn>
                <a:cxn ang="0">
                  <a:pos x="112" y="112"/>
                </a:cxn>
                <a:cxn ang="0">
                  <a:pos x="138" y="86"/>
                </a:cxn>
                <a:cxn ang="0">
                  <a:pos x="171" y="73"/>
                </a:cxn>
                <a:cxn ang="0">
                  <a:pos x="203" y="60"/>
                </a:cxn>
                <a:cxn ang="0">
                  <a:pos x="243" y="46"/>
                </a:cxn>
                <a:cxn ang="0">
                  <a:pos x="282" y="40"/>
                </a:cxn>
                <a:cxn ang="0">
                  <a:pos x="322" y="40"/>
                </a:cxn>
                <a:cxn ang="0">
                  <a:pos x="361" y="40"/>
                </a:cxn>
                <a:cxn ang="0">
                  <a:pos x="394" y="53"/>
                </a:cxn>
                <a:cxn ang="0">
                  <a:pos x="374" y="99"/>
                </a:cxn>
                <a:cxn ang="0">
                  <a:pos x="341" y="92"/>
                </a:cxn>
                <a:cxn ang="0">
                  <a:pos x="302" y="92"/>
                </a:cxn>
                <a:cxn ang="0">
                  <a:pos x="256" y="92"/>
                </a:cxn>
                <a:cxn ang="0">
                  <a:pos x="249" y="99"/>
                </a:cxn>
                <a:cxn ang="0">
                  <a:pos x="263" y="112"/>
                </a:cxn>
                <a:cxn ang="0">
                  <a:pos x="276" y="125"/>
                </a:cxn>
                <a:cxn ang="0">
                  <a:pos x="282" y="138"/>
                </a:cxn>
                <a:cxn ang="0">
                  <a:pos x="282" y="151"/>
                </a:cxn>
                <a:cxn ang="0">
                  <a:pos x="276" y="171"/>
                </a:cxn>
                <a:cxn ang="0">
                  <a:pos x="269" y="151"/>
                </a:cxn>
                <a:cxn ang="0">
                  <a:pos x="263" y="138"/>
                </a:cxn>
                <a:cxn ang="0">
                  <a:pos x="249" y="125"/>
                </a:cxn>
                <a:cxn ang="0">
                  <a:pos x="236" y="119"/>
                </a:cxn>
                <a:cxn ang="0">
                  <a:pos x="217" y="112"/>
                </a:cxn>
                <a:cxn ang="0">
                  <a:pos x="203" y="112"/>
                </a:cxn>
                <a:cxn ang="0">
                  <a:pos x="177" y="112"/>
                </a:cxn>
                <a:cxn ang="0">
                  <a:pos x="138" y="138"/>
                </a:cxn>
                <a:cxn ang="0">
                  <a:pos x="112" y="151"/>
                </a:cxn>
                <a:cxn ang="0">
                  <a:pos x="72" y="178"/>
                </a:cxn>
                <a:cxn ang="0">
                  <a:pos x="46" y="217"/>
                </a:cxn>
                <a:cxn ang="0">
                  <a:pos x="13" y="250"/>
                </a:cxn>
                <a:cxn ang="0">
                  <a:pos x="0" y="237"/>
                </a:cxn>
                <a:cxn ang="0">
                  <a:pos x="20" y="204"/>
                </a:cxn>
              </a:cxnLst>
              <a:rect l="0" t="0" r="r" b="b"/>
              <a:pathLst>
                <a:path w="394" h="276">
                  <a:moveTo>
                    <a:pt x="26" y="191"/>
                  </a:moveTo>
                  <a:lnTo>
                    <a:pt x="26" y="191"/>
                  </a:lnTo>
                  <a:lnTo>
                    <a:pt x="33" y="184"/>
                  </a:lnTo>
                  <a:lnTo>
                    <a:pt x="39" y="178"/>
                  </a:lnTo>
                  <a:lnTo>
                    <a:pt x="39" y="171"/>
                  </a:lnTo>
                  <a:lnTo>
                    <a:pt x="46" y="165"/>
                  </a:lnTo>
                  <a:lnTo>
                    <a:pt x="52" y="158"/>
                  </a:lnTo>
                  <a:lnTo>
                    <a:pt x="59" y="151"/>
                  </a:lnTo>
                  <a:lnTo>
                    <a:pt x="66" y="138"/>
                  </a:lnTo>
                  <a:lnTo>
                    <a:pt x="72" y="119"/>
                  </a:lnTo>
                  <a:lnTo>
                    <a:pt x="79" y="105"/>
                  </a:lnTo>
                  <a:lnTo>
                    <a:pt x="85" y="99"/>
                  </a:lnTo>
                  <a:lnTo>
                    <a:pt x="92" y="92"/>
                  </a:lnTo>
                  <a:lnTo>
                    <a:pt x="98" y="79"/>
                  </a:lnTo>
                  <a:lnTo>
                    <a:pt x="98" y="73"/>
                  </a:lnTo>
                  <a:lnTo>
                    <a:pt x="98" y="60"/>
                  </a:lnTo>
                  <a:lnTo>
                    <a:pt x="105" y="53"/>
                  </a:lnTo>
                  <a:lnTo>
                    <a:pt x="105" y="46"/>
                  </a:lnTo>
                  <a:lnTo>
                    <a:pt x="105" y="40"/>
                  </a:lnTo>
                  <a:lnTo>
                    <a:pt x="105" y="33"/>
                  </a:lnTo>
                  <a:lnTo>
                    <a:pt x="112" y="20"/>
                  </a:lnTo>
                  <a:lnTo>
                    <a:pt x="112" y="14"/>
                  </a:lnTo>
                  <a:lnTo>
                    <a:pt x="112" y="0"/>
                  </a:lnTo>
                  <a:lnTo>
                    <a:pt x="112" y="14"/>
                  </a:lnTo>
                  <a:lnTo>
                    <a:pt x="112" y="27"/>
                  </a:lnTo>
                  <a:lnTo>
                    <a:pt x="112" y="40"/>
                  </a:lnTo>
                  <a:lnTo>
                    <a:pt x="112" y="53"/>
                  </a:lnTo>
                  <a:lnTo>
                    <a:pt x="112" y="60"/>
                  </a:lnTo>
                  <a:lnTo>
                    <a:pt x="112" y="66"/>
                  </a:lnTo>
                  <a:lnTo>
                    <a:pt x="112" y="79"/>
                  </a:lnTo>
                  <a:lnTo>
                    <a:pt x="112" y="86"/>
                  </a:lnTo>
                  <a:lnTo>
                    <a:pt x="105" y="92"/>
                  </a:lnTo>
                  <a:lnTo>
                    <a:pt x="105" y="99"/>
                  </a:lnTo>
                  <a:lnTo>
                    <a:pt x="105" y="112"/>
                  </a:lnTo>
                  <a:lnTo>
                    <a:pt x="98" y="119"/>
                  </a:lnTo>
                  <a:lnTo>
                    <a:pt x="112" y="112"/>
                  </a:lnTo>
                  <a:lnTo>
                    <a:pt x="118" y="105"/>
                  </a:lnTo>
                  <a:lnTo>
                    <a:pt x="125" y="92"/>
                  </a:lnTo>
                  <a:lnTo>
                    <a:pt x="138" y="86"/>
                  </a:lnTo>
                  <a:lnTo>
                    <a:pt x="151" y="86"/>
                  </a:lnTo>
                  <a:lnTo>
                    <a:pt x="157" y="79"/>
                  </a:lnTo>
                  <a:lnTo>
                    <a:pt x="171" y="73"/>
                  </a:lnTo>
                  <a:lnTo>
                    <a:pt x="177" y="66"/>
                  </a:lnTo>
                  <a:lnTo>
                    <a:pt x="190" y="60"/>
                  </a:lnTo>
                  <a:lnTo>
                    <a:pt x="203" y="60"/>
                  </a:lnTo>
                  <a:lnTo>
                    <a:pt x="223" y="53"/>
                  </a:lnTo>
                  <a:lnTo>
                    <a:pt x="236" y="46"/>
                  </a:lnTo>
                  <a:lnTo>
                    <a:pt x="243" y="46"/>
                  </a:lnTo>
                  <a:lnTo>
                    <a:pt x="256" y="40"/>
                  </a:lnTo>
                  <a:lnTo>
                    <a:pt x="269" y="40"/>
                  </a:lnTo>
                  <a:lnTo>
                    <a:pt x="282" y="40"/>
                  </a:lnTo>
                  <a:lnTo>
                    <a:pt x="295" y="40"/>
                  </a:lnTo>
                  <a:lnTo>
                    <a:pt x="302" y="40"/>
                  </a:lnTo>
                  <a:lnTo>
                    <a:pt x="322" y="40"/>
                  </a:lnTo>
                  <a:lnTo>
                    <a:pt x="335" y="40"/>
                  </a:lnTo>
                  <a:lnTo>
                    <a:pt x="348" y="40"/>
                  </a:lnTo>
                  <a:lnTo>
                    <a:pt x="361" y="40"/>
                  </a:lnTo>
                  <a:lnTo>
                    <a:pt x="368" y="46"/>
                  </a:lnTo>
                  <a:lnTo>
                    <a:pt x="381" y="46"/>
                  </a:lnTo>
                  <a:lnTo>
                    <a:pt x="394" y="53"/>
                  </a:lnTo>
                  <a:lnTo>
                    <a:pt x="394" y="105"/>
                  </a:lnTo>
                  <a:lnTo>
                    <a:pt x="381" y="99"/>
                  </a:lnTo>
                  <a:lnTo>
                    <a:pt x="374" y="99"/>
                  </a:lnTo>
                  <a:lnTo>
                    <a:pt x="368" y="99"/>
                  </a:lnTo>
                  <a:lnTo>
                    <a:pt x="348" y="92"/>
                  </a:lnTo>
                  <a:lnTo>
                    <a:pt x="341" y="92"/>
                  </a:lnTo>
                  <a:lnTo>
                    <a:pt x="335" y="92"/>
                  </a:lnTo>
                  <a:lnTo>
                    <a:pt x="322" y="92"/>
                  </a:lnTo>
                  <a:lnTo>
                    <a:pt x="302" y="92"/>
                  </a:lnTo>
                  <a:lnTo>
                    <a:pt x="282" y="92"/>
                  </a:lnTo>
                  <a:lnTo>
                    <a:pt x="269" y="92"/>
                  </a:lnTo>
                  <a:lnTo>
                    <a:pt x="256" y="92"/>
                  </a:lnTo>
                  <a:lnTo>
                    <a:pt x="243" y="92"/>
                  </a:lnTo>
                  <a:lnTo>
                    <a:pt x="249" y="99"/>
                  </a:lnTo>
                  <a:lnTo>
                    <a:pt x="249" y="99"/>
                  </a:lnTo>
                  <a:lnTo>
                    <a:pt x="256" y="105"/>
                  </a:lnTo>
                  <a:lnTo>
                    <a:pt x="263" y="105"/>
                  </a:lnTo>
                  <a:lnTo>
                    <a:pt x="263" y="112"/>
                  </a:lnTo>
                  <a:lnTo>
                    <a:pt x="269" y="119"/>
                  </a:lnTo>
                  <a:lnTo>
                    <a:pt x="269" y="119"/>
                  </a:lnTo>
                  <a:lnTo>
                    <a:pt x="276" y="125"/>
                  </a:lnTo>
                  <a:lnTo>
                    <a:pt x="276" y="132"/>
                  </a:lnTo>
                  <a:lnTo>
                    <a:pt x="276" y="138"/>
                  </a:lnTo>
                  <a:lnTo>
                    <a:pt x="282" y="138"/>
                  </a:lnTo>
                  <a:lnTo>
                    <a:pt x="282" y="145"/>
                  </a:lnTo>
                  <a:lnTo>
                    <a:pt x="282" y="151"/>
                  </a:lnTo>
                  <a:lnTo>
                    <a:pt x="282" y="151"/>
                  </a:lnTo>
                  <a:lnTo>
                    <a:pt x="282" y="165"/>
                  </a:lnTo>
                  <a:lnTo>
                    <a:pt x="276" y="178"/>
                  </a:lnTo>
                  <a:lnTo>
                    <a:pt x="276" y="171"/>
                  </a:lnTo>
                  <a:lnTo>
                    <a:pt x="276" y="165"/>
                  </a:lnTo>
                  <a:lnTo>
                    <a:pt x="269" y="158"/>
                  </a:lnTo>
                  <a:lnTo>
                    <a:pt x="269" y="151"/>
                  </a:lnTo>
                  <a:lnTo>
                    <a:pt x="269" y="145"/>
                  </a:lnTo>
                  <a:lnTo>
                    <a:pt x="263" y="145"/>
                  </a:lnTo>
                  <a:lnTo>
                    <a:pt x="263" y="138"/>
                  </a:lnTo>
                  <a:lnTo>
                    <a:pt x="256" y="132"/>
                  </a:lnTo>
                  <a:lnTo>
                    <a:pt x="249" y="132"/>
                  </a:lnTo>
                  <a:lnTo>
                    <a:pt x="249" y="125"/>
                  </a:lnTo>
                  <a:lnTo>
                    <a:pt x="243" y="125"/>
                  </a:lnTo>
                  <a:lnTo>
                    <a:pt x="236" y="119"/>
                  </a:lnTo>
                  <a:lnTo>
                    <a:pt x="236" y="119"/>
                  </a:lnTo>
                  <a:lnTo>
                    <a:pt x="230" y="119"/>
                  </a:lnTo>
                  <a:lnTo>
                    <a:pt x="223" y="112"/>
                  </a:lnTo>
                  <a:lnTo>
                    <a:pt x="217" y="112"/>
                  </a:lnTo>
                  <a:lnTo>
                    <a:pt x="217" y="112"/>
                  </a:lnTo>
                  <a:lnTo>
                    <a:pt x="210" y="112"/>
                  </a:lnTo>
                  <a:lnTo>
                    <a:pt x="203" y="112"/>
                  </a:lnTo>
                  <a:lnTo>
                    <a:pt x="197" y="112"/>
                  </a:lnTo>
                  <a:lnTo>
                    <a:pt x="184" y="112"/>
                  </a:lnTo>
                  <a:lnTo>
                    <a:pt x="177" y="112"/>
                  </a:lnTo>
                  <a:lnTo>
                    <a:pt x="164" y="119"/>
                  </a:lnTo>
                  <a:lnTo>
                    <a:pt x="151" y="125"/>
                  </a:lnTo>
                  <a:lnTo>
                    <a:pt x="138" y="138"/>
                  </a:lnTo>
                  <a:lnTo>
                    <a:pt x="125" y="145"/>
                  </a:lnTo>
                  <a:lnTo>
                    <a:pt x="118" y="145"/>
                  </a:lnTo>
                  <a:lnTo>
                    <a:pt x="112" y="151"/>
                  </a:lnTo>
                  <a:lnTo>
                    <a:pt x="98" y="158"/>
                  </a:lnTo>
                  <a:lnTo>
                    <a:pt x="85" y="171"/>
                  </a:lnTo>
                  <a:lnTo>
                    <a:pt x="72" y="178"/>
                  </a:lnTo>
                  <a:lnTo>
                    <a:pt x="66" y="191"/>
                  </a:lnTo>
                  <a:lnTo>
                    <a:pt x="52" y="204"/>
                  </a:lnTo>
                  <a:lnTo>
                    <a:pt x="46" y="217"/>
                  </a:lnTo>
                  <a:lnTo>
                    <a:pt x="33" y="224"/>
                  </a:lnTo>
                  <a:lnTo>
                    <a:pt x="26" y="237"/>
                  </a:lnTo>
                  <a:lnTo>
                    <a:pt x="13" y="250"/>
                  </a:lnTo>
                  <a:lnTo>
                    <a:pt x="6" y="263"/>
                  </a:lnTo>
                  <a:lnTo>
                    <a:pt x="0" y="276"/>
                  </a:lnTo>
                  <a:lnTo>
                    <a:pt x="0" y="237"/>
                  </a:lnTo>
                  <a:lnTo>
                    <a:pt x="6" y="224"/>
                  </a:lnTo>
                  <a:lnTo>
                    <a:pt x="13" y="217"/>
                  </a:lnTo>
                  <a:lnTo>
                    <a:pt x="20" y="204"/>
                  </a:lnTo>
                  <a:lnTo>
                    <a:pt x="26" y="191"/>
                  </a:lnTo>
                  <a:lnTo>
                    <a:pt x="26" y="19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</p:grpSp>
      <p:sp>
        <p:nvSpPr>
          <p:cNvPr id="1162" name="Rectangle 13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 i malen</a:t>
            </a:r>
          </a:p>
        </p:txBody>
      </p:sp>
      <p:sp>
        <p:nvSpPr>
          <p:cNvPr id="1163" name="Rectangle 1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Trebuchet MS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Trebuchet MS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Trebuchet MS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Trebuchet MS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Trebuchet MS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Trebuchet MS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Trebuchet MS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Trebuchet M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dirty="0" smtClean="0"/>
              <a:t>Budsjett og økonomiplan 2020-2023</a:t>
            </a:r>
            <a:br>
              <a:rPr lang="nb-NO" dirty="0" smtClean="0"/>
            </a:br>
            <a:r>
              <a:rPr lang="nb-NO" dirty="0" smtClean="0"/>
              <a:t>Rådmannen </a:t>
            </a:r>
            <a:r>
              <a:rPr lang="nb-NO" smtClean="0"/>
              <a:t>sitt forslag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Presentasjon for kommunestyret </a:t>
            </a:r>
          </a:p>
          <a:p>
            <a:r>
              <a:rPr lang="nb-NO" dirty="0" smtClean="0"/>
              <a:t>torsdag 24. oktober 2019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701082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143000"/>
          </a:xfrm>
        </p:spPr>
        <p:txBody>
          <a:bodyPr/>
          <a:lstStyle/>
          <a:p>
            <a:r>
              <a:rPr lang="nb-NO" sz="7200" dirty="0" smtClean="0"/>
              <a:t>Budsjettforslaget</a:t>
            </a:r>
            <a:endParaRPr lang="nn-NO" sz="7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983463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Anslag skatt og ramme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Budsjettforslaget legg opp til at kommunen i 2020 vil ha ein skattevekst på 2,7 prosent, basert på SSB sin folketalsframskriving med "middels nasjonal vekst". Det inneber at folketalet i Stord kommune vil vere 18 940 innbyggjarar  1. januar 2020. 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668744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Frie inntekter, margin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Brutto </a:t>
            </a:r>
            <a:r>
              <a:rPr lang="nn-NO" dirty="0"/>
              <a:t>driftsinntekter </a:t>
            </a:r>
            <a:r>
              <a:rPr lang="nn-NO" dirty="0" smtClean="0"/>
              <a:t>1,530 </a:t>
            </a:r>
            <a:r>
              <a:rPr lang="nn-NO" dirty="0"/>
              <a:t>mrd. </a:t>
            </a:r>
          </a:p>
          <a:p>
            <a:r>
              <a:rPr lang="nn-NO" dirty="0" smtClean="0"/>
              <a:t>Investeringsramme </a:t>
            </a:r>
            <a:r>
              <a:rPr lang="nn-NO" dirty="0"/>
              <a:t>på 528 mill. </a:t>
            </a:r>
            <a:endParaRPr lang="nn-NO" dirty="0" smtClean="0"/>
          </a:p>
          <a:p>
            <a:r>
              <a:rPr lang="nn-NO" dirty="0"/>
              <a:t>M</a:t>
            </a:r>
            <a:r>
              <a:rPr lang="nn-NO" dirty="0" smtClean="0"/>
              <a:t>indreforbruk </a:t>
            </a:r>
            <a:r>
              <a:rPr lang="nn-NO" dirty="0"/>
              <a:t>på 20 mill. kr </a:t>
            </a:r>
            <a:r>
              <a:rPr lang="nn-NO" dirty="0" smtClean="0"/>
              <a:t>(1,31 prosent)</a:t>
            </a:r>
          </a:p>
          <a:p>
            <a:r>
              <a:rPr lang="nn-NO" dirty="0" smtClean="0"/>
              <a:t>Netto </a:t>
            </a:r>
            <a:r>
              <a:rPr lang="nn-NO" dirty="0"/>
              <a:t>driftsresultat på 10,37 mill. kr. </a:t>
            </a: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(0,63 prosent)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923048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Eigedomsskatt</a:t>
            </a:r>
            <a:r>
              <a:rPr lang="nb-NO" dirty="0" smtClean="0"/>
              <a:t>, </a:t>
            </a:r>
            <a:r>
              <a:rPr lang="nb-NO" dirty="0" err="1" smtClean="0"/>
              <a:t>lovendringar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n-NO" dirty="0"/>
              <a:t>Maksimal skattesats </a:t>
            </a:r>
            <a:r>
              <a:rPr lang="nn-NO" dirty="0" smtClean="0"/>
              <a:t>bustader </a:t>
            </a:r>
            <a:r>
              <a:rPr lang="nn-NO" dirty="0"/>
              <a:t>og fritidsbustader </a:t>
            </a:r>
            <a:r>
              <a:rPr lang="nn-NO" dirty="0" smtClean="0"/>
              <a:t>5 promille frå 2020</a:t>
            </a:r>
            <a:br>
              <a:rPr lang="nn-NO" dirty="0" smtClean="0"/>
            </a:br>
            <a:r>
              <a:rPr lang="nn-NO" dirty="0" smtClean="0"/>
              <a:t>- frå 2021 forslag om 4 promille </a:t>
            </a:r>
            <a:endParaRPr lang="nn-NO" dirty="0"/>
          </a:p>
          <a:p>
            <a:pPr lvl="0"/>
            <a:r>
              <a:rPr lang="nn-NO" dirty="0" smtClean="0"/>
              <a:t>Obligatorisk </a:t>
            </a:r>
            <a:r>
              <a:rPr lang="nn-NO" dirty="0"/>
              <a:t>reduksjonsfaktor på minimum 30 prosent i takstane på bustader og fritidsbustader</a:t>
            </a:r>
          </a:p>
          <a:p>
            <a:r>
              <a:rPr lang="nn-NO" dirty="0" smtClean="0"/>
              <a:t>Dersom </a:t>
            </a:r>
            <a:r>
              <a:rPr lang="nn-NO" dirty="0"/>
              <a:t>kommunen ikkje vedtek endringar i skattesatsar eller botnfrådrag vil dette innebera eit inntektsbortfall på kr 11 785 000 i </a:t>
            </a:r>
            <a:r>
              <a:rPr lang="nn-NO" dirty="0" smtClean="0"/>
              <a:t>2020 </a:t>
            </a:r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685916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Eigedomsskatt</a:t>
            </a:r>
            <a:r>
              <a:rPr lang="nb-NO" dirty="0" smtClean="0"/>
              <a:t>, budsjettforslaget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Skattesats tomter og næring </a:t>
            </a:r>
            <a:r>
              <a:rPr lang="nb-NO" dirty="0" err="1" smtClean="0"/>
              <a:t>auka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5 til 6 promille (2,8 mill.)</a:t>
            </a:r>
          </a:p>
          <a:p>
            <a:r>
              <a:rPr lang="nb-NO" dirty="0" smtClean="0"/>
              <a:t>Fjerna </a:t>
            </a:r>
            <a:r>
              <a:rPr lang="nb-NO" dirty="0" err="1" smtClean="0"/>
              <a:t>botnfrådrag</a:t>
            </a:r>
            <a:r>
              <a:rPr lang="nb-NO" dirty="0" smtClean="0"/>
              <a:t> </a:t>
            </a:r>
            <a:r>
              <a:rPr lang="nb-NO" dirty="0" err="1" smtClean="0"/>
              <a:t>bustader</a:t>
            </a:r>
            <a:r>
              <a:rPr lang="nb-NO" dirty="0" smtClean="0"/>
              <a:t> og </a:t>
            </a:r>
            <a:r>
              <a:rPr lang="nb-NO" dirty="0" err="1" smtClean="0"/>
              <a:t>fritidsbustader</a:t>
            </a:r>
            <a:r>
              <a:rPr lang="nb-NO" dirty="0" smtClean="0"/>
              <a:t> (8,3 mill.)</a:t>
            </a:r>
          </a:p>
          <a:p>
            <a:r>
              <a:rPr lang="nb-NO" dirty="0" smtClean="0"/>
              <a:t>Fritak som i 2019</a:t>
            </a:r>
          </a:p>
          <a:p>
            <a:endParaRPr lang="nb-NO" dirty="0" smtClean="0"/>
          </a:p>
          <a:p>
            <a:endParaRPr lang="nn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3" y="4382798"/>
            <a:ext cx="9119777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902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7584" y="2636912"/>
            <a:ext cx="7772400" cy="1143000"/>
          </a:xfrm>
        </p:spPr>
        <p:txBody>
          <a:bodyPr/>
          <a:lstStyle/>
          <a:p>
            <a:r>
              <a:rPr lang="nb-NO" sz="8000" dirty="0" smtClean="0"/>
              <a:t>Formannskapet </a:t>
            </a:r>
            <a:endParaRPr lang="nn-NO" sz="8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782666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Politisk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Vidarført</a:t>
            </a:r>
            <a:r>
              <a:rPr lang="nb-NO" dirty="0" smtClean="0"/>
              <a:t> på 2019-nivå, justert for </a:t>
            </a:r>
            <a:r>
              <a:rPr lang="nb-NO" dirty="0" err="1" smtClean="0"/>
              <a:t>deflator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- 200 000 </a:t>
            </a:r>
            <a:r>
              <a:rPr lang="nb-NO" dirty="0"/>
              <a:t>løyvingskonto formannskapet</a:t>
            </a:r>
            <a:br>
              <a:rPr lang="nb-NO" dirty="0"/>
            </a:br>
            <a:r>
              <a:rPr lang="nb-NO" dirty="0"/>
              <a:t>- </a:t>
            </a:r>
            <a:r>
              <a:rPr lang="nb-NO" dirty="0" smtClean="0"/>
              <a:t>100 </a:t>
            </a:r>
            <a:r>
              <a:rPr lang="nb-NO" dirty="0"/>
              <a:t>000 løyvingskonto </a:t>
            </a:r>
            <a:r>
              <a:rPr lang="nb-NO" dirty="0" err="1" smtClean="0"/>
              <a:t>Utval</a:t>
            </a:r>
            <a:r>
              <a:rPr lang="nb-NO" dirty="0" smtClean="0"/>
              <a:t> for </a:t>
            </a:r>
            <a:r>
              <a:rPr lang="nb-NO" dirty="0" err="1" smtClean="0"/>
              <a:t>oppvekstt</a:t>
            </a:r>
            <a:r>
              <a:rPr lang="nb-NO" dirty="0" smtClean="0"/>
              <a:t> og kultur</a:t>
            </a:r>
          </a:p>
          <a:p>
            <a:r>
              <a:rPr lang="nb-NO" dirty="0" smtClean="0"/>
              <a:t>Foreslått 1 mill. til </a:t>
            </a:r>
            <a:r>
              <a:rPr lang="nb-NO" dirty="0" err="1" smtClean="0"/>
              <a:t>kontrollutvalet</a:t>
            </a:r>
            <a:r>
              <a:rPr lang="nb-NO" dirty="0" smtClean="0"/>
              <a:t>, </a:t>
            </a:r>
            <a:r>
              <a:rPr lang="nb-NO" dirty="0" err="1" smtClean="0"/>
              <a:t>utvalet</a:t>
            </a:r>
            <a:r>
              <a:rPr lang="nb-NO" dirty="0" smtClean="0"/>
              <a:t> </a:t>
            </a:r>
            <a:r>
              <a:rPr lang="nb-NO" dirty="0" err="1" smtClean="0"/>
              <a:t>sjølv</a:t>
            </a:r>
            <a:r>
              <a:rPr lang="nb-NO" dirty="0" smtClean="0"/>
              <a:t> foreslår 1,2 mill. 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837580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nb-NO" dirty="0" smtClean="0"/>
              <a:t>Ikt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1319464"/>
            <a:ext cx="7772400" cy="4114800"/>
          </a:xfrm>
        </p:spPr>
        <p:txBody>
          <a:bodyPr/>
          <a:lstStyle/>
          <a:p>
            <a:r>
              <a:rPr lang="nb-NO" dirty="0" smtClean="0"/>
              <a:t>Velferdsteknologi 1,9 mill. til mobil omsorg, velferdsteknologisk utstyr</a:t>
            </a:r>
          </a:p>
          <a:p>
            <a:r>
              <a:rPr lang="nb-NO" dirty="0" smtClean="0"/>
              <a:t>Eininga sitt budsjett er redusert med 1,1 mill. kr</a:t>
            </a:r>
            <a:br>
              <a:rPr lang="nb-NO" dirty="0" smtClean="0"/>
            </a:br>
            <a:r>
              <a:rPr lang="nb-NO" dirty="0" smtClean="0"/>
              <a:t>- svekka beredskap og support</a:t>
            </a:r>
          </a:p>
          <a:p>
            <a:r>
              <a:rPr lang="nb-NO" dirty="0" err="1" smtClean="0"/>
              <a:t>Auka</a:t>
            </a:r>
            <a:r>
              <a:rPr lang="nb-NO" dirty="0" smtClean="0"/>
              <a:t> kapasitet server m.m. 1,75 mill. </a:t>
            </a:r>
          </a:p>
          <a:p>
            <a:r>
              <a:rPr lang="nb-NO" dirty="0" err="1" smtClean="0"/>
              <a:t>Ein</a:t>
            </a:r>
            <a:r>
              <a:rPr lang="nb-NO" dirty="0" smtClean="0"/>
              <a:t> pc til kvar elev 3.-10 steg, 1:3 1.-3. steg, </a:t>
            </a:r>
            <a:br>
              <a:rPr lang="nb-NO" dirty="0" smtClean="0"/>
            </a:br>
            <a:r>
              <a:rPr lang="nb-NO" dirty="0"/>
              <a:t>3</a:t>
            </a:r>
            <a:r>
              <a:rPr lang="nb-NO" dirty="0" smtClean="0"/>
              <a:t> mill.</a:t>
            </a:r>
          </a:p>
          <a:p>
            <a:r>
              <a:rPr lang="nb-NO" dirty="0" smtClean="0"/>
              <a:t>Trådlaust nett i klasseromma 0,5 mill. </a:t>
            </a:r>
          </a:p>
          <a:p>
            <a:r>
              <a:rPr lang="nn-NO" dirty="0" smtClean="0"/>
              <a:t>Nytt skuleadministrativt </a:t>
            </a:r>
            <a:r>
              <a:rPr lang="nn-NO" dirty="0"/>
              <a:t>system </a:t>
            </a:r>
            <a:r>
              <a:rPr lang="nn-NO" dirty="0" smtClean="0"/>
              <a:t>(0,65 mill.)</a:t>
            </a:r>
            <a:endParaRPr lang="nb-NO" dirty="0" smtClean="0"/>
          </a:p>
          <a:p>
            <a:r>
              <a:rPr lang="nb-NO" dirty="0" err="1" smtClean="0"/>
              <a:t>Oppradering</a:t>
            </a:r>
            <a:r>
              <a:rPr lang="nb-NO" dirty="0" smtClean="0"/>
              <a:t> Agresso (0,4 mill.)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421648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Kyrkjeleg</a:t>
            </a:r>
            <a:r>
              <a:rPr lang="nb-NO" dirty="0" smtClean="0"/>
              <a:t> fellesråd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Driftstilskot </a:t>
            </a:r>
            <a:r>
              <a:rPr lang="nn-NO" dirty="0"/>
              <a:t>til kyrkja i Stord på 8,4 mill. kr, </a:t>
            </a:r>
            <a:r>
              <a:rPr lang="nn-NO" dirty="0" err="1" smtClean="0"/>
              <a:t>tilsvarar</a:t>
            </a:r>
            <a:r>
              <a:rPr lang="nn-NO" dirty="0" smtClean="0"/>
              <a:t> </a:t>
            </a:r>
            <a:r>
              <a:rPr lang="nn-NO" dirty="0"/>
              <a:t>ikkje-prisjustert tilskot for </a:t>
            </a:r>
            <a:r>
              <a:rPr lang="nn-NO" dirty="0" smtClean="0"/>
              <a:t>2019</a:t>
            </a:r>
          </a:p>
          <a:p>
            <a:r>
              <a:rPr lang="nb-NO" dirty="0" err="1" smtClean="0"/>
              <a:t>Prosesjonsveg</a:t>
            </a:r>
            <a:r>
              <a:rPr lang="nb-NO" dirty="0" smtClean="0"/>
              <a:t> </a:t>
            </a:r>
            <a:r>
              <a:rPr lang="nb-NO" dirty="0" err="1" smtClean="0"/>
              <a:t>Frugarden</a:t>
            </a:r>
            <a:r>
              <a:rPr lang="nb-NO" dirty="0" smtClean="0"/>
              <a:t> 6 mill. kvart av åra 2021 og 2022</a:t>
            </a:r>
          </a:p>
          <a:p>
            <a:r>
              <a:rPr lang="nb-NO" dirty="0" smtClean="0"/>
              <a:t>0,2 mill. til utstyr </a:t>
            </a:r>
            <a:r>
              <a:rPr lang="nb-NO" dirty="0" err="1" smtClean="0"/>
              <a:t>årleg</a:t>
            </a:r>
            <a:r>
              <a:rPr lang="nb-NO" dirty="0" smtClean="0"/>
              <a:t>, 1 mill. til rehabilitering av </a:t>
            </a:r>
            <a:r>
              <a:rPr lang="nb-NO" dirty="0" err="1" smtClean="0"/>
              <a:t>kyrkjene</a:t>
            </a:r>
            <a:endParaRPr lang="nn-NO" dirty="0" smtClean="0"/>
          </a:p>
          <a:p>
            <a:r>
              <a:rPr lang="nb-NO" dirty="0" smtClean="0"/>
              <a:t>0,6 mill. til trudomssamfunn</a:t>
            </a:r>
            <a:endParaRPr lang="nn-NO" dirty="0" smtClean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535625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Samfunnstryggleik og beredskap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Revisjon av overordna ROS-analyse i 2020 </a:t>
            </a:r>
            <a:br>
              <a:rPr lang="nb-NO" dirty="0" smtClean="0"/>
            </a:br>
            <a:r>
              <a:rPr lang="nb-NO" dirty="0" smtClean="0"/>
              <a:t>(0,4 mill.)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534412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1844824"/>
            <a:ext cx="7772400" cy="1143000"/>
          </a:xfrm>
        </p:spPr>
        <p:txBody>
          <a:bodyPr/>
          <a:lstStyle/>
          <a:p>
            <a:pPr algn="r"/>
            <a:r>
              <a:rPr lang="nb-NO" dirty="0" smtClean="0"/>
              <a:t>Konsekvens-</a:t>
            </a:r>
            <a:br>
              <a:rPr lang="nb-NO" dirty="0" smtClean="0"/>
            </a:br>
            <a:r>
              <a:rPr lang="nb-NO" dirty="0" smtClean="0"/>
              <a:t>justert </a:t>
            </a:r>
            <a:br>
              <a:rPr lang="nb-NO" dirty="0" smtClean="0"/>
            </a:br>
            <a:r>
              <a:rPr lang="nb-NO" dirty="0" smtClean="0"/>
              <a:t>budsjett</a:t>
            </a:r>
            <a:endParaRPr lang="nn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" y="0"/>
            <a:ext cx="6060945" cy="3429000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3150" y="3446548"/>
            <a:ext cx="6084168" cy="333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336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2895600"/>
            <a:ext cx="7772400" cy="1143000"/>
          </a:xfrm>
        </p:spPr>
        <p:txBody>
          <a:bodyPr/>
          <a:lstStyle/>
          <a:p>
            <a:r>
              <a:rPr lang="nb-NO" sz="8000" dirty="0" err="1" smtClean="0"/>
              <a:t>Driftsutvalet</a:t>
            </a:r>
            <a:endParaRPr lang="nn-NO" sz="8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55576" y="1844824"/>
            <a:ext cx="7772400" cy="4114800"/>
          </a:xfrm>
        </p:spPr>
        <p:txBody>
          <a:bodyPr/>
          <a:lstStyle/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094675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1143000"/>
          </a:xfrm>
        </p:spPr>
        <p:txBody>
          <a:bodyPr/>
          <a:lstStyle/>
          <a:p>
            <a:r>
              <a:rPr lang="nb-NO" dirty="0" smtClean="0"/>
              <a:t>Personal og organisasjon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1560" y="1052736"/>
            <a:ext cx="7772400" cy="4114800"/>
          </a:xfrm>
        </p:spPr>
        <p:txBody>
          <a:bodyPr/>
          <a:lstStyle/>
          <a:p>
            <a:r>
              <a:rPr lang="nb-NO" dirty="0" smtClean="0"/>
              <a:t>Kurs og utdanning, felles, kr 150 000 </a:t>
            </a:r>
            <a:br>
              <a:rPr lang="nb-NO" dirty="0" smtClean="0"/>
            </a:br>
            <a:r>
              <a:rPr lang="nb-NO" dirty="0" smtClean="0"/>
              <a:t>(200 000 i 2019, samla løyving 3,5 mill.)</a:t>
            </a:r>
            <a:br>
              <a:rPr lang="nb-NO" dirty="0" smtClean="0"/>
            </a:br>
            <a:r>
              <a:rPr lang="nb-NO" dirty="0" smtClean="0"/>
              <a:t>- målsetting personalpolitisk plan: </a:t>
            </a:r>
            <a:r>
              <a:rPr lang="nb-NO" dirty="0" err="1" smtClean="0"/>
              <a:t>ein</a:t>
            </a:r>
            <a:r>
              <a:rPr lang="nb-NO" dirty="0" smtClean="0"/>
              <a:t> prosent eller 8,1 mill.</a:t>
            </a:r>
          </a:p>
          <a:p>
            <a:r>
              <a:rPr lang="nb-NO" dirty="0" smtClean="0"/>
              <a:t>Forslag om inntak av 19 </a:t>
            </a:r>
            <a:r>
              <a:rPr lang="nb-NO" dirty="0" err="1" smtClean="0"/>
              <a:t>lærlingar</a:t>
            </a:r>
            <a:r>
              <a:rPr lang="nb-NO" dirty="0" smtClean="0"/>
              <a:t>, som i år, kommunen har inne 47 </a:t>
            </a:r>
            <a:r>
              <a:rPr lang="nb-NO" dirty="0" err="1" smtClean="0"/>
              <a:t>lærlingar</a:t>
            </a:r>
            <a:r>
              <a:rPr lang="nb-NO" dirty="0" smtClean="0"/>
              <a:t> </a:t>
            </a:r>
            <a:r>
              <a:rPr lang="nb-NO" dirty="0" err="1" smtClean="0"/>
              <a:t>hausten</a:t>
            </a:r>
            <a:r>
              <a:rPr lang="nb-NO" dirty="0" smtClean="0"/>
              <a:t> 2019</a:t>
            </a:r>
          </a:p>
          <a:p>
            <a:r>
              <a:rPr lang="nb-NO" dirty="0"/>
              <a:t>3,5 årsverk overført til Skatteetaten 1.6.2020</a:t>
            </a:r>
            <a:br>
              <a:rPr lang="nb-NO" dirty="0"/>
            </a:br>
            <a:r>
              <a:rPr lang="nb-NO" dirty="0"/>
              <a:t>- reduserte utgifter 1 mill., trekk i ramma </a:t>
            </a:r>
            <a:br>
              <a:rPr lang="nb-NO" dirty="0"/>
            </a:br>
            <a:r>
              <a:rPr lang="nb-NO" dirty="0"/>
              <a:t>2,2 mill. </a:t>
            </a:r>
          </a:p>
          <a:p>
            <a:r>
              <a:rPr lang="nb-NO" dirty="0"/>
              <a:t>Bemanninga redusert med </a:t>
            </a:r>
            <a:r>
              <a:rPr lang="nb-NO" dirty="0" smtClean="0"/>
              <a:t>5,65 </a:t>
            </a:r>
            <a:r>
              <a:rPr lang="nb-NO" dirty="0"/>
              <a:t>administrative årsverk</a:t>
            </a:r>
          </a:p>
          <a:p>
            <a:r>
              <a:rPr lang="nb-NO" dirty="0"/>
              <a:t>Redusert publikumstid på rådhuset til </a:t>
            </a:r>
            <a:r>
              <a:rPr lang="nb-NO" dirty="0" smtClean="0"/>
              <a:t>kl. </a:t>
            </a:r>
            <a:r>
              <a:rPr lang="nb-NO" dirty="0"/>
              <a:t>0930-1430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765460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2715" y="2348880"/>
            <a:ext cx="7772400" cy="1143000"/>
          </a:xfrm>
        </p:spPr>
        <p:txBody>
          <a:bodyPr/>
          <a:lstStyle/>
          <a:p>
            <a:r>
              <a:rPr lang="nb-NO" sz="9600" dirty="0" smtClean="0"/>
              <a:t>Oppvekst og kultur</a:t>
            </a:r>
            <a:endParaRPr lang="nn-NO" sz="9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047179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Oppvekst og kultur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O</a:t>
            </a:r>
            <a:r>
              <a:rPr lang="nn-NO" dirty="0" smtClean="0"/>
              <a:t>mfattar barnehage, grunnskule, barnevern, </a:t>
            </a:r>
            <a:r>
              <a:rPr lang="nn-NO" dirty="0"/>
              <a:t>helse- og omsorgstenester til barn og unge, kulturskule, bibliotek, kulturtenester og vaksenopplæring, idrett og </a:t>
            </a:r>
            <a:r>
              <a:rPr lang="nn-NO" dirty="0" smtClean="0"/>
              <a:t>friluftsliv, frivillige lag og organisasjonar</a:t>
            </a:r>
          </a:p>
          <a:p>
            <a:r>
              <a:rPr lang="nn-NO" dirty="0"/>
              <a:t>Driftsnivået er redusert med 20 mill. i høve til </a:t>
            </a:r>
            <a:r>
              <a:rPr lang="nn-NO" dirty="0" err="1"/>
              <a:t>konsekvensjustet</a:t>
            </a:r>
            <a:r>
              <a:rPr lang="nn-NO" dirty="0"/>
              <a:t> budsjett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890099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nb-NO" dirty="0" err="1" smtClean="0"/>
              <a:t>Skulen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1253879"/>
            <a:ext cx="7772400" cy="4114800"/>
          </a:xfrm>
        </p:spPr>
        <p:txBody>
          <a:bodyPr/>
          <a:lstStyle/>
          <a:p>
            <a:r>
              <a:rPr lang="nb-NO" dirty="0" smtClean="0"/>
              <a:t>MOT-programmet </a:t>
            </a:r>
            <a:r>
              <a:rPr lang="nb-NO" dirty="0" err="1" smtClean="0"/>
              <a:t>vidareført</a:t>
            </a:r>
            <a:r>
              <a:rPr lang="nb-NO" dirty="0" smtClean="0"/>
              <a:t> på 2019-nivå</a:t>
            </a:r>
          </a:p>
          <a:p>
            <a:r>
              <a:rPr lang="nb-NO" dirty="0" smtClean="0"/>
              <a:t>Budsjettet styrka 14,3 mill. til finansiering av </a:t>
            </a:r>
            <a:r>
              <a:rPr lang="nb-NO" dirty="0" err="1" smtClean="0"/>
              <a:t>lærarnorma</a:t>
            </a:r>
            <a:r>
              <a:rPr lang="nb-NO" dirty="0" smtClean="0"/>
              <a:t> </a:t>
            </a:r>
            <a:r>
              <a:rPr lang="nb-NO" dirty="0" err="1" smtClean="0"/>
              <a:t>sidan</a:t>
            </a:r>
            <a:r>
              <a:rPr lang="nb-NO" dirty="0" smtClean="0"/>
              <a:t> 2018</a:t>
            </a:r>
          </a:p>
          <a:p>
            <a:r>
              <a:rPr lang="nb-NO" dirty="0" smtClean="0"/>
              <a:t>Elevressursen er for 2020 foreslått redusert med 2,12 mill. og differensiert:</a:t>
            </a:r>
            <a:br>
              <a:rPr lang="nb-NO" dirty="0" smtClean="0"/>
            </a:br>
            <a:r>
              <a:rPr lang="nb-NO" dirty="0" smtClean="0"/>
              <a:t>- </a:t>
            </a:r>
            <a:r>
              <a:rPr lang="nn-NO" dirty="0"/>
              <a:t>kr. 6 686 per elev opp </a:t>
            </a:r>
            <a:r>
              <a:rPr lang="nn-NO" dirty="0" smtClean="0"/>
              <a:t>il </a:t>
            </a:r>
            <a:r>
              <a:rPr lang="nn-NO" dirty="0"/>
              <a:t>og med 200  </a:t>
            </a:r>
            <a:r>
              <a:rPr lang="nn-NO" dirty="0" smtClean="0"/>
              <a:t>elevar</a:t>
            </a:r>
            <a:br>
              <a:rPr lang="nn-NO" dirty="0" smtClean="0"/>
            </a:br>
            <a:r>
              <a:rPr lang="nn-NO" dirty="0" smtClean="0"/>
              <a:t>- kr</a:t>
            </a:r>
            <a:r>
              <a:rPr lang="nn-NO" dirty="0"/>
              <a:t>. 4 000 per elev </a:t>
            </a:r>
            <a:r>
              <a:rPr lang="nn-NO" dirty="0" smtClean="0"/>
              <a:t>frå </a:t>
            </a:r>
            <a:r>
              <a:rPr lang="nn-NO" dirty="0"/>
              <a:t>201 og </a:t>
            </a:r>
            <a:r>
              <a:rPr lang="nn-NO" dirty="0" smtClean="0"/>
              <a:t>oppover</a:t>
            </a:r>
          </a:p>
          <a:p>
            <a:r>
              <a:rPr lang="nn-NO" dirty="0" smtClean="0"/>
              <a:t>Spesialundervisning lagt </a:t>
            </a:r>
            <a:r>
              <a:rPr lang="nn-NO" dirty="0"/>
              <a:t>inn med utgifter knytt til kjende vedtak </a:t>
            </a:r>
            <a:endParaRPr lang="nn-NO" dirty="0" smtClean="0"/>
          </a:p>
          <a:p>
            <a:r>
              <a:rPr lang="nb-NO" dirty="0" smtClean="0"/>
              <a:t>Nytt skuleadministrativt system, 0,5 mill. </a:t>
            </a:r>
          </a:p>
          <a:p>
            <a:r>
              <a:rPr lang="nb-NO" dirty="0"/>
              <a:t>Fagavdeling oppvekst redusert med 0,5 årsverk</a:t>
            </a:r>
            <a:endParaRPr lang="nn-NO" dirty="0"/>
          </a:p>
          <a:p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379687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Skulen</a:t>
            </a:r>
            <a:r>
              <a:rPr lang="nb-NO" dirty="0" smtClean="0"/>
              <a:t>	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306 mill. til Nysæter </a:t>
            </a:r>
            <a:r>
              <a:rPr lang="nb-NO" dirty="0" err="1" smtClean="0"/>
              <a:t>ungdomsskule</a:t>
            </a:r>
            <a:r>
              <a:rPr lang="nb-NO" dirty="0" smtClean="0"/>
              <a:t> og hall</a:t>
            </a:r>
          </a:p>
          <a:p>
            <a:r>
              <a:rPr lang="nb-NO" dirty="0" smtClean="0"/>
              <a:t>Langeland skule</a:t>
            </a:r>
            <a:br>
              <a:rPr lang="nb-NO" dirty="0" smtClean="0"/>
            </a:br>
            <a:r>
              <a:rPr lang="nb-NO" dirty="0" smtClean="0"/>
              <a:t>- sett i gang regulering av myra</a:t>
            </a:r>
            <a:br>
              <a:rPr lang="nb-NO" dirty="0" smtClean="0"/>
            </a:br>
            <a:r>
              <a:rPr lang="nb-NO" dirty="0" smtClean="0"/>
              <a:t>- 22,3 mill. kr til ny gymsal i 2020</a:t>
            </a:r>
            <a:br>
              <a:rPr lang="nb-NO" dirty="0" smtClean="0"/>
            </a:br>
            <a:r>
              <a:rPr lang="nb-NO" dirty="0" smtClean="0"/>
              <a:t>- 10.2 mill. til ombygging av dagens gymsal i 2021</a:t>
            </a:r>
          </a:p>
          <a:p>
            <a:r>
              <a:rPr lang="nb-NO" dirty="0" err="1" smtClean="0"/>
              <a:t>SFO</a:t>
            </a:r>
            <a:r>
              <a:rPr lang="nb-NO" dirty="0"/>
              <a:t> </a:t>
            </a:r>
            <a:r>
              <a:rPr lang="nb-NO" dirty="0" smtClean="0"/>
              <a:t>foreldrebetaling prisjustert til kr 3 426 per </a:t>
            </a:r>
            <a:r>
              <a:rPr lang="nb-NO" dirty="0" err="1" smtClean="0"/>
              <a:t>månad</a:t>
            </a:r>
            <a:r>
              <a:rPr lang="nb-NO" dirty="0" smtClean="0"/>
              <a:t> (</a:t>
            </a:r>
            <a:r>
              <a:rPr lang="nb-NO" dirty="0" err="1" smtClean="0"/>
              <a:t>auka</a:t>
            </a:r>
            <a:r>
              <a:rPr lang="nb-NO" dirty="0" smtClean="0"/>
              <a:t> 3,6 prosent)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6158482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nb-NO" dirty="0" smtClean="0"/>
              <a:t>Barnehage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908720"/>
            <a:ext cx="7772400" cy="4114800"/>
          </a:xfrm>
        </p:spPr>
        <p:txBody>
          <a:bodyPr/>
          <a:lstStyle/>
          <a:p>
            <a:r>
              <a:rPr lang="nb-NO" dirty="0" smtClean="0"/>
              <a:t>1119 barnehagebarn i Stord i desember 2019, </a:t>
            </a:r>
            <a:r>
              <a:rPr lang="nb-NO" dirty="0" err="1" smtClean="0"/>
              <a:t>nokonlunde</a:t>
            </a:r>
            <a:r>
              <a:rPr lang="nb-NO" dirty="0" smtClean="0"/>
              <a:t> same tal venta i 2020</a:t>
            </a:r>
          </a:p>
          <a:p>
            <a:r>
              <a:rPr lang="nn-NO" dirty="0" smtClean="0"/>
              <a:t>2018 </a:t>
            </a:r>
            <a:r>
              <a:rPr lang="nn-NO" dirty="0"/>
              <a:t>hadde 17 barn utan rett </a:t>
            </a:r>
            <a:r>
              <a:rPr lang="nn-NO" dirty="0" smtClean="0"/>
              <a:t>barnehageplass i Stord, det gav meirkostnad på </a:t>
            </a:r>
            <a:r>
              <a:rPr lang="nn-NO" dirty="0"/>
              <a:t>2,0 mill. </a:t>
            </a:r>
            <a:r>
              <a:rPr lang="nn-NO" dirty="0" smtClean="0"/>
              <a:t>i 2019</a:t>
            </a:r>
          </a:p>
          <a:p>
            <a:r>
              <a:rPr lang="nb-NO" dirty="0" smtClean="0"/>
              <a:t>Viktig å tilpassa kapasiteten</a:t>
            </a:r>
            <a:endParaRPr lang="nn-NO" dirty="0" smtClean="0"/>
          </a:p>
          <a:p>
            <a:r>
              <a:rPr lang="nb-NO" dirty="0" smtClean="0"/>
              <a:t>Avvikla drifta i Sagvåg </a:t>
            </a:r>
            <a:r>
              <a:rPr lang="nb-NO" dirty="0" err="1" smtClean="0"/>
              <a:t>barnhage</a:t>
            </a:r>
            <a:r>
              <a:rPr lang="nb-NO" dirty="0" smtClean="0"/>
              <a:t> avd. Nysæter og fem </a:t>
            </a:r>
            <a:r>
              <a:rPr lang="nb-NO" dirty="0" err="1" smtClean="0"/>
              <a:t>plassar</a:t>
            </a:r>
            <a:r>
              <a:rPr lang="nb-NO" dirty="0" smtClean="0"/>
              <a:t> i </a:t>
            </a:r>
            <a:r>
              <a:rPr lang="nb-NO" dirty="0" err="1" smtClean="0"/>
              <a:t>Skogatufto</a:t>
            </a:r>
            <a:r>
              <a:rPr lang="nb-NO" dirty="0" smtClean="0"/>
              <a:t> (2 mill.) </a:t>
            </a:r>
          </a:p>
          <a:p>
            <a:r>
              <a:rPr lang="nb-NO" dirty="0" smtClean="0"/>
              <a:t>Ny barnehage Sagvåg/Litlabø 2023</a:t>
            </a:r>
          </a:p>
          <a:p>
            <a:r>
              <a:rPr lang="nb-NO" dirty="0" smtClean="0"/>
              <a:t>132 mill. til private </a:t>
            </a:r>
            <a:r>
              <a:rPr lang="nb-NO" dirty="0" err="1" smtClean="0"/>
              <a:t>barnehagar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- seks færre barn, </a:t>
            </a:r>
            <a:r>
              <a:rPr lang="nb-NO" dirty="0" err="1" smtClean="0"/>
              <a:t>auke</a:t>
            </a:r>
            <a:r>
              <a:rPr lang="nb-NO" dirty="0" smtClean="0"/>
              <a:t> på 3,2 mill., </a:t>
            </a:r>
            <a:r>
              <a:rPr lang="nb-NO" dirty="0" err="1" smtClean="0"/>
              <a:t>auka</a:t>
            </a:r>
            <a:r>
              <a:rPr lang="nb-NO" dirty="0" smtClean="0"/>
              <a:t> </a:t>
            </a:r>
            <a:r>
              <a:rPr lang="nb-NO" dirty="0" err="1" smtClean="0"/>
              <a:t>satsar</a:t>
            </a:r>
            <a:endParaRPr lang="nb-NO" dirty="0" smtClean="0"/>
          </a:p>
          <a:p>
            <a:r>
              <a:rPr lang="nb-NO" dirty="0"/>
              <a:t>Forslag om å avvikla vikarpool for skule og barnehage </a:t>
            </a:r>
            <a:r>
              <a:rPr lang="nb-NO" dirty="0" err="1"/>
              <a:t>frå</a:t>
            </a:r>
            <a:r>
              <a:rPr lang="nb-NO" dirty="0"/>
              <a:t> 1. april 2020 (0.2 mill.)</a:t>
            </a:r>
            <a:endParaRPr lang="nn-NO" dirty="0"/>
          </a:p>
          <a:p>
            <a:endParaRPr lang="nn-NO" dirty="0" smtClean="0"/>
          </a:p>
        </p:txBody>
      </p:sp>
    </p:spTree>
    <p:extLst>
      <p:ext uri="{BB962C8B-B14F-4D97-AF65-F5344CB8AC3E}">
        <p14:creationId xmlns:p14="http://schemas.microsoft.com/office/powerpoint/2010/main" val="41951718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Vaksenopplæringa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/>
              <a:t>Gir opplæring i:</a:t>
            </a:r>
            <a:br>
              <a:rPr lang="nb-NO" dirty="0"/>
            </a:br>
            <a:r>
              <a:rPr lang="nb-NO" dirty="0"/>
              <a:t>- norsk og samfunnsfag etter </a:t>
            </a:r>
            <a:r>
              <a:rPr lang="nb-NO" dirty="0" smtClean="0"/>
              <a:t>introduksjonslova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- </a:t>
            </a:r>
            <a:r>
              <a:rPr lang="nb-NO" dirty="0" err="1"/>
              <a:t>tilbod</a:t>
            </a:r>
            <a:r>
              <a:rPr lang="nb-NO" dirty="0"/>
              <a:t> til </a:t>
            </a:r>
            <a:r>
              <a:rPr lang="nb-NO" dirty="0" err="1"/>
              <a:t>vaksne</a:t>
            </a:r>
            <a:r>
              <a:rPr lang="nb-NO" dirty="0"/>
              <a:t> etter opplæringslova</a:t>
            </a:r>
            <a:endParaRPr lang="nn-NO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dirty="0"/>
              <a:t>30 elevar etter opplæringslova, 140 på introduksjon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/>
              <a:t>Budsjettet redusert med 1,5 </a:t>
            </a:r>
            <a:r>
              <a:rPr lang="nb-NO" dirty="0" smtClean="0"/>
              <a:t>mill</a:t>
            </a:r>
            <a:r>
              <a:rPr lang="nb-NO" dirty="0"/>
              <a:t>.</a:t>
            </a:r>
            <a:endParaRPr lang="nn-NO" dirty="0">
              <a:solidFill>
                <a:srgbClr val="FF0000"/>
              </a:solidFill>
            </a:endParaRP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7724103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Barnevern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Driftsbudsjettet </a:t>
            </a:r>
            <a:r>
              <a:rPr lang="nb-NO" dirty="0" err="1" smtClean="0"/>
              <a:t>vidareført</a:t>
            </a:r>
            <a:r>
              <a:rPr lang="nb-NO" dirty="0" smtClean="0"/>
              <a:t> på 2019-nivå</a:t>
            </a:r>
          </a:p>
          <a:p>
            <a:r>
              <a:rPr lang="nb-NO" dirty="0" smtClean="0"/>
              <a:t>Barnevernvakt lagt inn med kr 35 per </a:t>
            </a:r>
            <a:r>
              <a:rPr lang="nb-NO" dirty="0" err="1" smtClean="0"/>
              <a:t>innbyggjar</a:t>
            </a:r>
            <a:r>
              <a:rPr lang="nb-NO" dirty="0" smtClean="0"/>
              <a:t> (samla kostnad 0,6 mill.)</a:t>
            </a:r>
          </a:p>
          <a:p>
            <a:r>
              <a:rPr lang="nb-NO" dirty="0" smtClean="0"/>
              <a:t>Tiltaksbudsjettet basert på kjente vedtak september 2019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9401294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Eining for kultur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Forslag om å oppretta ny Eining for kultur, med </a:t>
            </a:r>
            <a:r>
              <a:rPr lang="nb-NO" dirty="0" err="1"/>
              <a:t>fagavdelingar</a:t>
            </a:r>
            <a:r>
              <a:rPr lang="nb-NO" dirty="0"/>
              <a:t> for kino, bibliotek og </a:t>
            </a:r>
            <a:r>
              <a:rPr lang="nb-NO" dirty="0" err="1" smtClean="0"/>
              <a:t>kulturskule</a:t>
            </a:r>
            <a:r>
              <a:rPr lang="nb-NO" dirty="0" smtClean="0"/>
              <a:t>, idrett og friluftsliv</a:t>
            </a:r>
            <a:endParaRPr lang="nb-NO" dirty="0"/>
          </a:p>
          <a:p>
            <a:r>
              <a:rPr lang="nb-NO" dirty="0"/>
              <a:t>Stilling som kultursjef</a:t>
            </a:r>
            <a:endParaRPr lang="nn-NO" dirty="0"/>
          </a:p>
          <a:p>
            <a:r>
              <a:rPr lang="nb-NO" dirty="0" err="1"/>
              <a:t>Kvifor</a:t>
            </a:r>
            <a:r>
              <a:rPr lang="nb-NO" dirty="0"/>
              <a:t>?</a:t>
            </a:r>
            <a:br>
              <a:rPr lang="nb-NO" dirty="0"/>
            </a:br>
            <a:r>
              <a:rPr lang="nb-NO" dirty="0"/>
              <a:t>- </a:t>
            </a:r>
            <a:r>
              <a:rPr lang="nb-NO" dirty="0" err="1"/>
              <a:t>meir</a:t>
            </a:r>
            <a:r>
              <a:rPr lang="nb-NO" dirty="0"/>
              <a:t> </a:t>
            </a:r>
            <a:r>
              <a:rPr lang="nb-NO" dirty="0" err="1" smtClean="0"/>
              <a:t>synlege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 smtClean="0"/>
              <a:t>tilgjengelege</a:t>
            </a:r>
            <a:r>
              <a:rPr lang="nb-NO" dirty="0" smtClean="0"/>
              <a:t> </a:t>
            </a:r>
            <a:r>
              <a:rPr lang="nb-NO" dirty="0" err="1" smtClean="0"/>
              <a:t>tenester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/>
              <a:t>ålment</a:t>
            </a:r>
            <a:r>
              <a:rPr lang="nb-NO" dirty="0"/>
              <a:t> kulturarbeid</a:t>
            </a:r>
            <a:br>
              <a:rPr lang="nb-NO" dirty="0"/>
            </a:br>
            <a:r>
              <a:rPr lang="nb-NO" dirty="0"/>
              <a:t>- </a:t>
            </a:r>
            <a:r>
              <a:rPr lang="nb-NO" dirty="0" err="1"/>
              <a:t>heilskapeleg</a:t>
            </a:r>
            <a:r>
              <a:rPr lang="nb-NO" dirty="0"/>
              <a:t> styring og samordning, </a:t>
            </a:r>
            <a:r>
              <a:rPr lang="nb-NO" dirty="0" smtClean="0"/>
              <a:t>vil </a:t>
            </a:r>
            <a:r>
              <a:rPr lang="nb-NO" dirty="0" err="1" smtClean="0"/>
              <a:t>kunna</a:t>
            </a:r>
            <a:r>
              <a:rPr lang="nb-NO" dirty="0" smtClean="0"/>
              <a:t> </a:t>
            </a:r>
            <a:r>
              <a:rPr lang="nb-NO" dirty="0" err="1" smtClean="0"/>
              <a:t>gje</a:t>
            </a:r>
            <a:r>
              <a:rPr lang="nb-NO" dirty="0" smtClean="0"/>
              <a:t> betre utnytting av knappe rammer</a:t>
            </a:r>
          </a:p>
        </p:txBody>
      </p:sp>
    </p:spTree>
    <p:extLst>
      <p:ext uri="{BB962C8B-B14F-4D97-AF65-F5344CB8AC3E}">
        <p14:creationId xmlns:p14="http://schemas.microsoft.com/office/powerpoint/2010/main" val="3618843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Konsekvensjustert budsjett, alternativ III</a:t>
            </a:r>
            <a:endParaRPr lang="nn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8514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7669" y="0"/>
            <a:ext cx="7772400" cy="1143000"/>
          </a:xfrm>
        </p:spPr>
        <p:txBody>
          <a:bodyPr/>
          <a:lstStyle/>
          <a:p>
            <a:r>
              <a:rPr lang="nb-NO" dirty="0" smtClean="0"/>
              <a:t>Eining for kultur, budsjettforslaget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97669" y="1118846"/>
            <a:ext cx="7772400" cy="4114800"/>
          </a:xfrm>
        </p:spPr>
        <p:txBody>
          <a:bodyPr/>
          <a:lstStyle/>
          <a:p>
            <a:r>
              <a:rPr lang="nb-NO" dirty="0"/>
              <a:t>Kulturtenestene redusert med </a:t>
            </a:r>
            <a:r>
              <a:rPr lang="nb-NO" dirty="0" smtClean="0"/>
              <a:t>1 </a:t>
            </a:r>
            <a:r>
              <a:rPr lang="nb-NO" dirty="0"/>
              <a:t>årsverk</a:t>
            </a:r>
          </a:p>
          <a:p>
            <a:r>
              <a:rPr lang="nb-NO" dirty="0"/>
              <a:t>Likevel </a:t>
            </a:r>
            <a:r>
              <a:rPr lang="nb-NO" dirty="0" err="1"/>
              <a:t>ikkje</a:t>
            </a:r>
            <a:r>
              <a:rPr lang="nb-NO" dirty="0"/>
              <a:t> funne rom for å styrka kulturskulen</a:t>
            </a:r>
            <a:br>
              <a:rPr lang="nb-NO" dirty="0"/>
            </a:br>
            <a:r>
              <a:rPr lang="nb-NO" dirty="0"/>
              <a:t>- </a:t>
            </a:r>
            <a:r>
              <a:rPr lang="nn-NO" dirty="0"/>
              <a:t>vidareført på 2019-nivå med 598 elevar og 775 </a:t>
            </a:r>
            <a:r>
              <a:rPr lang="nn-NO" dirty="0" smtClean="0"/>
              <a:t>elevplassar</a:t>
            </a:r>
            <a:br>
              <a:rPr lang="nn-NO" dirty="0" smtClean="0"/>
            </a:br>
            <a:r>
              <a:rPr lang="nn-NO" dirty="0" smtClean="0"/>
              <a:t>- </a:t>
            </a:r>
            <a:r>
              <a:rPr lang="nn-NO" dirty="0"/>
              <a:t>vidarefører ordninga med friplass for elevar som bur i </a:t>
            </a:r>
            <a:r>
              <a:rPr lang="nn-NO" dirty="0" err="1"/>
              <a:t>låginntektshushald</a:t>
            </a:r>
            <a:endParaRPr lang="nn-NO" dirty="0"/>
          </a:p>
          <a:p>
            <a:r>
              <a:rPr lang="nb-NO" dirty="0"/>
              <a:t>Bibliotek</a:t>
            </a:r>
            <a:endParaRPr lang="nn-NO" dirty="0"/>
          </a:p>
          <a:p>
            <a:r>
              <a:rPr lang="nb-NO" dirty="0"/>
              <a:t>Avvikling </a:t>
            </a:r>
            <a:r>
              <a:rPr lang="nb-NO" dirty="0" err="1"/>
              <a:t>Måndags</a:t>
            </a:r>
            <a:r>
              <a:rPr lang="nb-NO" dirty="0"/>
              <a:t>- og onsdagsklubben (0,24 mill.)</a:t>
            </a:r>
          </a:p>
          <a:p>
            <a:r>
              <a:rPr lang="nb-NO" dirty="0" err="1"/>
              <a:t>Ikkje</a:t>
            </a:r>
            <a:r>
              <a:rPr lang="nb-NO" dirty="0"/>
              <a:t> </a:t>
            </a:r>
            <a:r>
              <a:rPr lang="nb-NO" dirty="0" err="1"/>
              <a:t>vidareført</a:t>
            </a:r>
            <a:r>
              <a:rPr lang="nb-NO" dirty="0"/>
              <a:t> arbeidet med </a:t>
            </a:r>
            <a:r>
              <a:rPr lang="nb-NO" dirty="0" err="1"/>
              <a:t>busetnadssoga</a:t>
            </a:r>
            <a:endParaRPr lang="nb-NO" dirty="0"/>
          </a:p>
          <a:p>
            <a:r>
              <a:rPr lang="nb-NO" dirty="0"/>
              <a:t>Tilrettelagt fritid, </a:t>
            </a:r>
            <a:r>
              <a:rPr lang="nb-NO" dirty="0" err="1"/>
              <a:t>støttekontaktar</a:t>
            </a:r>
            <a:r>
              <a:rPr lang="nb-NO" dirty="0"/>
              <a:t> redusert med 0,4 mill</a:t>
            </a:r>
            <a:r>
              <a:rPr lang="nb-NO" dirty="0" smtClean="0"/>
              <a:t>. (1/2 årsverk)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178079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nb-NO" dirty="0" smtClean="0"/>
              <a:t>Støtte til </a:t>
            </a:r>
            <a:r>
              <a:rPr lang="nb-NO" dirty="0" err="1" smtClean="0"/>
              <a:t>kulturføremål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634" y="908720"/>
            <a:ext cx="7772400" cy="4114800"/>
          </a:xfrm>
        </p:spPr>
        <p:txBody>
          <a:bodyPr/>
          <a:lstStyle/>
          <a:p>
            <a:r>
              <a:rPr lang="nb-NO" dirty="0"/>
              <a:t>Kr 400 000 til lag og </a:t>
            </a:r>
            <a:r>
              <a:rPr lang="nb-NO" dirty="0" err="1"/>
              <a:t>organasjonar</a:t>
            </a:r>
            <a:r>
              <a:rPr lang="nb-NO" dirty="0"/>
              <a:t>, Stord maritime museum og </a:t>
            </a:r>
            <a:r>
              <a:rPr lang="nb-NO" dirty="0" smtClean="0"/>
              <a:t>museumsplan</a:t>
            </a:r>
          </a:p>
          <a:p>
            <a:r>
              <a:rPr lang="nn-NO" dirty="0" smtClean="0"/>
              <a:t>kr </a:t>
            </a:r>
            <a:r>
              <a:rPr lang="nn-NO" dirty="0"/>
              <a:t>250 000  i driftstilskot til lag og </a:t>
            </a:r>
            <a:r>
              <a:rPr lang="nn-NO" dirty="0" smtClean="0"/>
              <a:t>org., </a:t>
            </a:r>
            <a:r>
              <a:rPr lang="nn-NO" dirty="0"/>
              <a:t>etter søknad og i samsvar med </a:t>
            </a:r>
            <a:r>
              <a:rPr lang="nn-NO" dirty="0" smtClean="0"/>
              <a:t>kommunestyret </a:t>
            </a:r>
            <a:r>
              <a:rPr lang="nn-NO" dirty="0"/>
              <a:t>sine retningsliner </a:t>
            </a:r>
            <a:endParaRPr lang="nn-NO" dirty="0" smtClean="0"/>
          </a:p>
          <a:p>
            <a:pPr marL="0" indent="0">
              <a:buNone/>
            </a:pPr>
            <a:endParaRPr lang="nn-NO" dirty="0"/>
          </a:p>
          <a:p>
            <a:r>
              <a:rPr lang="nn-NO" dirty="0"/>
              <a:t/>
            </a:r>
            <a:br>
              <a:rPr lang="nn-NO" dirty="0"/>
            </a:br>
            <a:endParaRPr lang="nb-NO" dirty="0" smtClean="0"/>
          </a:p>
          <a:p>
            <a:endParaRPr lang="nb-NO" dirty="0"/>
          </a:p>
          <a:p>
            <a:endParaRPr lang="nn-NO" dirty="0"/>
          </a:p>
        </p:txBody>
      </p:sp>
      <p:pic>
        <p:nvPicPr>
          <p:cNvPr id="4" name="Plassholder for innho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7504" y="3501008"/>
            <a:ext cx="7890639" cy="3481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188418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Eining for kultur, budsjettforslaget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0,2 </a:t>
            </a:r>
            <a:r>
              <a:rPr lang="nb-NO" dirty="0" err="1" smtClean="0"/>
              <a:t>mill</a:t>
            </a:r>
            <a:r>
              <a:rPr lang="nb-NO" dirty="0" smtClean="0"/>
              <a:t> til </a:t>
            </a:r>
            <a:r>
              <a:rPr lang="nn-NO" dirty="0" smtClean="0"/>
              <a:t>ein </a:t>
            </a:r>
            <a:r>
              <a:rPr lang="nn-NO" dirty="0"/>
              <a:t>forstudie for ei mogeleg ombygging og opprusting av kulturhuset</a:t>
            </a:r>
            <a:endParaRPr lang="nn-NO" dirty="0" smtClean="0"/>
          </a:p>
          <a:p>
            <a:r>
              <a:rPr lang="nb-NO" dirty="0" smtClean="0"/>
              <a:t>1,1 </a:t>
            </a:r>
            <a:r>
              <a:rPr lang="nb-NO" dirty="0"/>
              <a:t>mill. </a:t>
            </a:r>
            <a:r>
              <a:rPr lang="nb-NO" dirty="0" err="1"/>
              <a:t>årleg</a:t>
            </a:r>
            <a:r>
              <a:rPr lang="nb-NO" dirty="0"/>
              <a:t> til fornying av utstyr til kulturhuset</a:t>
            </a:r>
            <a:endParaRPr lang="nn-NO" dirty="0"/>
          </a:p>
          <a:p>
            <a:r>
              <a:rPr lang="nb-NO" dirty="0"/>
              <a:t>2</a:t>
            </a:r>
            <a:r>
              <a:rPr lang="nb-NO" dirty="0" smtClean="0"/>
              <a:t> mill. til oppgradering av kinoen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8841854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nb-NO" dirty="0" smtClean="0"/>
              <a:t>Idrett og friluftsliv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4114800"/>
          </a:xfrm>
        </p:spPr>
        <p:txBody>
          <a:bodyPr/>
          <a:lstStyle/>
          <a:p>
            <a:r>
              <a:rPr lang="nb-NO" dirty="0" smtClean="0"/>
              <a:t>Administrativt ansvar overført til Eining for kultur</a:t>
            </a:r>
          </a:p>
          <a:p>
            <a:r>
              <a:rPr lang="nb-NO" dirty="0" smtClean="0"/>
              <a:t>Idrett og friluftsliv redusert med ½ årsverk</a:t>
            </a:r>
          </a:p>
          <a:p>
            <a:r>
              <a:rPr lang="nb-NO" dirty="0" smtClean="0"/>
              <a:t>0,35 mill. i adm. stønad til idrettslaga </a:t>
            </a:r>
            <a:r>
              <a:rPr lang="nb-NO" dirty="0" err="1" smtClean="0"/>
              <a:t>trekt</a:t>
            </a:r>
            <a:r>
              <a:rPr lang="nb-NO" dirty="0" smtClean="0"/>
              <a:t> inn</a:t>
            </a:r>
          </a:p>
          <a:p>
            <a:r>
              <a:rPr lang="nb-NO" dirty="0" smtClean="0"/>
              <a:t>Rackethallen, 41 mill. i 2022-23</a:t>
            </a:r>
          </a:p>
          <a:p>
            <a:r>
              <a:rPr lang="nb-NO" dirty="0" smtClean="0"/>
              <a:t>Nysæter </a:t>
            </a:r>
            <a:r>
              <a:rPr lang="nb-NO" dirty="0" err="1" smtClean="0"/>
              <a:t>fleirbrukshall</a:t>
            </a:r>
            <a:endParaRPr lang="nb-NO" dirty="0" smtClean="0"/>
          </a:p>
          <a:p>
            <a:r>
              <a:rPr lang="nb-NO" dirty="0" smtClean="0"/>
              <a:t>Gymsal Langeland</a:t>
            </a:r>
          </a:p>
          <a:p>
            <a:r>
              <a:rPr lang="nb-NO" dirty="0" smtClean="0"/>
              <a:t>0,5 </a:t>
            </a:r>
            <a:r>
              <a:rPr lang="nb-NO" dirty="0" err="1" smtClean="0"/>
              <a:t>årleg</a:t>
            </a:r>
            <a:r>
              <a:rPr lang="nb-NO" dirty="0" smtClean="0"/>
              <a:t> til tiltak på </a:t>
            </a:r>
            <a:r>
              <a:rPr lang="nb-NO" dirty="0" err="1" smtClean="0"/>
              <a:t>Vikahaugane</a:t>
            </a:r>
            <a:endParaRPr lang="nb-NO" dirty="0" smtClean="0"/>
          </a:p>
          <a:p>
            <a:r>
              <a:rPr lang="nb-NO" dirty="0" smtClean="0"/>
              <a:t>0,5 </a:t>
            </a:r>
            <a:r>
              <a:rPr lang="nb-NO" dirty="0" err="1" smtClean="0"/>
              <a:t>årleg</a:t>
            </a:r>
            <a:r>
              <a:rPr lang="nb-NO" dirty="0" smtClean="0"/>
              <a:t> til kvar </a:t>
            </a:r>
            <a:r>
              <a:rPr lang="nb-NO" dirty="0" err="1" smtClean="0"/>
              <a:t>ballplassar</a:t>
            </a:r>
            <a:r>
              <a:rPr lang="nb-NO" dirty="0" smtClean="0"/>
              <a:t>/nærmiljøtiltak og park/</a:t>
            </a:r>
            <a:r>
              <a:rPr lang="nb-NO" dirty="0" err="1" smtClean="0"/>
              <a:t>turstiar</a:t>
            </a:r>
            <a:endParaRPr lang="nb-NO" dirty="0" smtClean="0"/>
          </a:p>
          <a:p>
            <a:r>
              <a:rPr lang="nb-NO" dirty="0" smtClean="0"/>
              <a:t>5 mill. til </a:t>
            </a:r>
            <a:r>
              <a:rPr lang="nb-NO" dirty="0" err="1" smtClean="0"/>
              <a:t>Vikahaugane</a:t>
            </a:r>
            <a:r>
              <a:rPr lang="nb-NO" dirty="0" smtClean="0"/>
              <a:t> naturgrasbane i 2021 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6173998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Eining for førebyggjande tenester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Kommunepsykolog for barn og unge frå </a:t>
            </a:r>
            <a:r>
              <a:rPr lang="nn-NO" dirty="0" smtClean="0"/>
              <a:t>1.8.2020</a:t>
            </a:r>
            <a:endParaRPr lang="nn-NO" dirty="0"/>
          </a:p>
          <a:p>
            <a:r>
              <a:rPr lang="nb-NO" dirty="0" smtClean="0"/>
              <a:t>Ny helsestasjon i Borggata?</a:t>
            </a:r>
            <a:endParaRPr lang="nn-NO" dirty="0"/>
          </a:p>
          <a:p>
            <a:r>
              <a:rPr lang="nb-NO" dirty="0" smtClean="0"/>
              <a:t>Overført </a:t>
            </a:r>
            <a:r>
              <a:rPr lang="nb-NO" dirty="0" err="1"/>
              <a:t>fritidsklubbane</a:t>
            </a:r>
            <a:r>
              <a:rPr lang="nb-NO" dirty="0"/>
              <a:t> Harri og Litlabø til eininga, vil knyta aktiviteten </a:t>
            </a:r>
            <a:r>
              <a:rPr lang="nb-NO" dirty="0" err="1"/>
              <a:t>nærare</a:t>
            </a:r>
            <a:r>
              <a:rPr lang="nb-NO" dirty="0"/>
              <a:t> opp mot </a:t>
            </a:r>
            <a:r>
              <a:rPr lang="nb-NO" dirty="0" smtClean="0"/>
              <a:t>ungdomsteam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- redusert </a:t>
            </a:r>
            <a:r>
              <a:rPr lang="nb-NO" dirty="0" err="1"/>
              <a:t>opningstid</a:t>
            </a:r>
            <a:r>
              <a:rPr lang="nb-NO" dirty="0"/>
              <a:t> </a:t>
            </a:r>
            <a:r>
              <a:rPr lang="nb-NO" dirty="0" err="1"/>
              <a:t>frå</a:t>
            </a:r>
            <a:r>
              <a:rPr lang="nb-NO" dirty="0"/>
              <a:t> to til </a:t>
            </a:r>
            <a:r>
              <a:rPr lang="nb-NO" dirty="0" err="1"/>
              <a:t>ein</a:t>
            </a:r>
            <a:r>
              <a:rPr lang="nb-NO" dirty="0"/>
              <a:t> </a:t>
            </a:r>
            <a:r>
              <a:rPr lang="nb-NO" dirty="0" err="1"/>
              <a:t>dagar</a:t>
            </a:r>
            <a:r>
              <a:rPr lang="nb-NO" dirty="0"/>
              <a:t> i </a:t>
            </a:r>
            <a:r>
              <a:rPr lang="nb-NO" dirty="0" err="1"/>
              <a:t>veka</a:t>
            </a:r>
            <a:r>
              <a:rPr lang="nb-NO" dirty="0"/>
              <a:t>, sparing 0,365 mill. </a:t>
            </a:r>
            <a:br>
              <a:rPr lang="nb-NO" dirty="0"/>
            </a:b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7656917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2492896"/>
            <a:ext cx="7772400" cy="1143000"/>
          </a:xfrm>
        </p:spPr>
        <p:txBody>
          <a:bodyPr/>
          <a:lstStyle/>
          <a:p>
            <a:r>
              <a:rPr lang="nb-NO" sz="8800" dirty="0" smtClean="0"/>
              <a:t>Plan og utvikling</a:t>
            </a:r>
            <a:endParaRPr lang="nn-NO" sz="8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35346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Plan og utvikling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Fagkontor </a:t>
            </a:r>
            <a:r>
              <a:rPr lang="nn-NO" dirty="0" smtClean="0"/>
              <a:t>plan</a:t>
            </a:r>
          </a:p>
          <a:p>
            <a:r>
              <a:rPr lang="nn-NO" dirty="0" smtClean="0"/>
              <a:t>Stord </a:t>
            </a:r>
            <a:r>
              <a:rPr lang="nn-NO" dirty="0"/>
              <a:t>kommunale </a:t>
            </a:r>
            <a:r>
              <a:rPr lang="nn-NO" dirty="0" smtClean="0"/>
              <a:t>eigedom</a:t>
            </a:r>
          </a:p>
          <a:p>
            <a:r>
              <a:rPr lang="nn-NO" dirty="0" smtClean="0"/>
              <a:t>Stord kommunalteknikk</a:t>
            </a:r>
          </a:p>
          <a:p>
            <a:r>
              <a:rPr lang="nn-NO" dirty="0" smtClean="0"/>
              <a:t>Stord </a:t>
            </a:r>
            <a:r>
              <a:rPr lang="nn-NO" dirty="0"/>
              <a:t>brann og </a:t>
            </a:r>
            <a:r>
              <a:rPr lang="nn-NO" dirty="0" smtClean="0"/>
              <a:t>redning</a:t>
            </a:r>
          </a:p>
          <a:p>
            <a:r>
              <a:rPr lang="nn-NO" dirty="0" smtClean="0"/>
              <a:t>Eining </a:t>
            </a:r>
            <a:r>
              <a:rPr lang="nn-NO" dirty="0"/>
              <a:t>for regulering, byggesak og </a:t>
            </a:r>
            <a:r>
              <a:rPr lang="nn-NO" dirty="0" smtClean="0"/>
              <a:t>oppmåling</a:t>
            </a:r>
          </a:p>
          <a:p>
            <a:r>
              <a:rPr lang="nn-NO" dirty="0" smtClean="0"/>
              <a:t>Stord </a:t>
            </a:r>
            <a:r>
              <a:rPr lang="nn-NO" dirty="0"/>
              <a:t>hamnestell. </a:t>
            </a:r>
          </a:p>
        </p:txBody>
      </p:sp>
    </p:spTree>
    <p:extLst>
      <p:ext uri="{BB962C8B-B14F-4D97-AF65-F5344CB8AC3E}">
        <p14:creationId xmlns:p14="http://schemas.microsoft.com/office/powerpoint/2010/main" val="8991919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1143000"/>
          </a:xfrm>
        </p:spPr>
        <p:txBody>
          <a:bodyPr/>
          <a:lstStyle/>
          <a:p>
            <a:r>
              <a:rPr lang="nb-NO" dirty="0" smtClean="0"/>
              <a:t>Plan og utvikling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30982" y="1196752"/>
            <a:ext cx="7772400" cy="4114800"/>
          </a:xfrm>
        </p:spPr>
        <p:txBody>
          <a:bodyPr/>
          <a:lstStyle/>
          <a:p>
            <a:r>
              <a:rPr lang="nb-NO" dirty="0" err="1" smtClean="0"/>
              <a:t>Omgjera</a:t>
            </a:r>
            <a:r>
              <a:rPr lang="nb-NO" dirty="0" smtClean="0"/>
              <a:t> stilling som kommunalsjef næring, miljø og kultur til plansjef</a:t>
            </a:r>
          </a:p>
          <a:p>
            <a:r>
              <a:rPr lang="nb-NO" dirty="0" err="1" smtClean="0"/>
              <a:t>Omgjering</a:t>
            </a:r>
            <a:r>
              <a:rPr lang="nb-NO" dirty="0" smtClean="0"/>
              <a:t> av fagkontor </a:t>
            </a:r>
            <a:r>
              <a:rPr lang="nb-NO" dirty="0" err="1" smtClean="0"/>
              <a:t>NMK</a:t>
            </a:r>
            <a:r>
              <a:rPr lang="nb-NO" dirty="0" smtClean="0"/>
              <a:t> til Fagkontor plan, </a:t>
            </a:r>
            <a:r>
              <a:rPr lang="nb-NO" dirty="0" err="1" smtClean="0"/>
              <a:t>omfattar</a:t>
            </a:r>
            <a:r>
              <a:rPr lang="nb-NO" dirty="0" smtClean="0"/>
              <a:t> </a:t>
            </a:r>
            <a:r>
              <a:rPr lang="nb-NO" dirty="0"/>
              <a:t>folkehelsearbeidet</a:t>
            </a:r>
            <a:br>
              <a:rPr lang="nb-NO" dirty="0"/>
            </a:br>
            <a:r>
              <a:rPr lang="nb-NO" dirty="0"/>
              <a:t>- kjem tilbake </a:t>
            </a:r>
            <a:r>
              <a:rPr lang="nb-NO" dirty="0" smtClean="0"/>
              <a:t>til </a:t>
            </a:r>
            <a:r>
              <a:rPr lang="nb-NO" dirty="0"/>
              <a:t>adm. org. av </a:t>
            </a:r>
            <a:r>
              <a:rPr lang="nb-NO" dirty="0" err="1"/>
              <a:t>tenesteområdet</a:t>
            </a:r>
            <a:endParaRPr lang="nb-NO" dirty="0"/>
          </a:p>
          <a:p>
            <a:r>
              <a:rPr lang="nn-NO" dirty="0" smtClean="0"/>
              <a:t>Rådmannen </a:t>
            </a:r>
            <a:r>
              <a:rPr lang="nn-NO" dirty="0"/>
              <a:t>føreslår i budsjettet å trekkje inn stillinga som </a:t>
            </a:r>
            <a:r>
              <a:rPr lang="nn-NO" dirty="0" smtClean="0"/>
              <a:t>prosjektutviklar (0,38  mill.)</a:t>
            </a:r>
          </a:p>
          <a:p>
            <a:r>
              <a:rPr lang="nb-NO" dirty="0" smtClean="0"/>
              <a:t>Held stilling som </a:t>
            </a:r>
            <a:r>
              <a:rPr lang="nb-NO" dirty="0" err="1" smtClean="0"/>
              <a:t>planleggjar</a:t>
            </a:r>
            <a:r>
              <a:rPr lang="nb-NO" dirty="0" smtClean="0"/>
              <a:t> vakant ½ år (0,5 mill.)</a:t>
            </a:r>
            <a:endParaRPr lang="nn-NO" dirty="0"/>
          </a:p>
          <a:p>
            <a:r>
              <a:rPr lang="nb-NO" dirty="0" smtClean="0"/>
              <a:t>Vil </a:t>
            </a:r>
            <a:r>
              <a:rPr lang="nb-NO" dirty="0" err="1" smtClean="0"/>
              <a:t>vurdera</a:t>
            </a:r>
            <a:r>
              <a:rPr lang="nb-NO" dirty="0" smtClean="0"/>
              <a:t> styrking av klima og miljøarbeidet</a:t>
            </a:r>
          </a:p>
          <a:p>
            <a:r>
              <a:rPr lang="nb-NO" dirty="0" smtClean="0"/>
              <a:t>1,06 mill. til overordna planarbeid</a:t>
            </a:r>
          </a:p>
          <a:p>
            <a:r>
              <a:rPr lang="nb-NO" dirty="0" smtClean="0"/>
              <a:t>Rådmannen vil </a:t>
            </a:r>
            <a:r>
              <a:rPr lang="nb-NO" dirty="0" err="1" smtClean="0"/>
              <a:t>saman</a:t>
            </a:r>
            <a:r>
              <a:rPr lang="nb-NO" dirty="0" smtClean="0"/>
              <a:t> med plansjef </a:t>
            </a:r>
            <a:r>
              <a:rPr lang="nb-NO" dirty="0" err="1" smtClean="0"/>
              <a:t>representera</a:t>
            </a:r>
            <a:r>
              <a:rPr lang="nb-NO" dirty="0" smtClean="0"/>
              <a:t> i </a:t>
            </a:r>
            <a:r>
              <a:rPr lang="nb-NO" dirty="0" err="1" smtClean="0"/>
              <a:t>Utval</a:t>
            </a:r>
            <a:r>
              <a:rPr lang="nb-NO" dirty="0" smtClean="0"/>
              <a:t> for plan og utvikling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8649483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Regulering, byggesak og </a:t>
            </a:r>
            <a:r>
              <a:rPr lang="nn-NO" dirty="0" smtClean="0"/>
              <a:t>oppmåling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</a:t>
            </a:r>
            <a:r>
              <a:rPr lang="nb-NO" dirty="0" err="1" smtClean="0"/>
              <a:t>hovudsak</a:t>
            </a:r>
            <a:r>
              <a:rPr lang="nb-NO" dirty="0" smtClean="0"/>
              <a:t> </a:t>
            </a:r>
            <a:r>
              <a:rPr lang="nb-NO" dirty="0" err="1" smtClean="0"/>
              <a:t>vidareført</a:t>
            </a:r>
            <a:r>
              <a:rPr lang="nb-NO" dirty="0" smtClean="0"/>
              <a:t> på 2019-nivå, men forslått tiltak for å få </a:t>
            </a:r>
            <a:r>
              <a:rPr lang="nb-NO" dirty="0" err="1" smtClean="0"/>
              <a:t>sjølvkostrekneskapen</a:t>
            </a:r>
            <a:r>
              <a:rPr lang="nb-NO" dirty="0" smtClean="0"/>
              <a:t> på oppmåling i balanse</a:t>
            </a:r>
          </a:p>
          <a:p>
            <a:r>
              <a:rPr lang="nb-NO" dirty="0"/>
              <a:t>To </a:t>
            </a:r>
            <a:r>
              <a:rPr lang="nb-NO" dirty="0" err="1"/>
              <a:t>stillingar</a:t>
            </a:r>
            <a:r>
              <a:rPr lang="nb-NO" dirty="0"/>
              <a:t> foreslått </a:t>
            </a:r>
            <a:r>
              <a:rPr lang="nb-NO" dirty="0" err="1"/>
              <a:t>trekte</a:t>
            </a:r>
            <a:r>
              <a:rPr lang="nb-NO" dirty="0"/>
              <a:t> inn for å styrka budsjettbalansen </a:t>
            </a:r>
            <a:r>
              <a:rPr lang="nb-NO" dirty="0" err="1"/>
              <a:t>innanfor</a:t>
            </a:r>
            <a:r>
              <a:rPr lang="nb-NO" dirty="0"/>
              <a:t> </a:t>
            </a:r>
            <a:r>
              <a:rPr lang="nb-NO" dirty="0" err="1"/>
              <a:t>byggjesak</a:t>
            </a:r>
            <a:r>
              <a:rPr lang="nb-NO" dirty="0"/>
              <a:t> og </a:t>
            </a:r>
            <a:r>
              <a:rPr lang="nb-NO" dirty="0" smtClean="0"/>
              <a:t>oppmåling</a:t>
            </a:r>
          </a:p>
          <a:p>
            <a:r>
              <a:rPr lang="nb-NO" dirty="0"/>
              <a:t>0,8 mill. til digitalisering av </a:t>
            </a:r>
            <a:r>
              <a:rPr lang="nb-NO" dirty="0" err="1"/>
              <a:t>byggjesaksarkivet</a:t>
            </a:r>
            <a:r>
              <a:rPr lang="nb-NO" dirty="0"/>
              <a:t> (gardsarkivet</a:t>
            </a:r>
            <a:r>
              <a:rPr lang="nb-NO" dirty="0" smtClean="0"/>
              <a:t>), 1 mill. investering 2021</a:t>
            </a:r>
          </a:p>
          <a:p>
            <a:r>
              <a:rPr lang="nb-NO" dirty="0" smtClean="0"/>
              <a:t>Detaljregulering Grunnavågen, 0,2 mill. </a:t>
            </a:r>
            <a:endParaRPr lang="nb-NO" dirty="0"/>
          </a:p>
          <a:p>
            <a:endParaRPr lang="nn-NO" dirty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848238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Regulering, byggesak og oppmåling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Plangebyr </a:t>
            </a:r>
            <a:r>
              <a:rPr lang="nb-NO" dirty="0" err="1"/>
              <a:t>auka</a:t>
            </a:r>
            <a:r>
              <a:rPr lang="nb-NO" dirty="0"/>
              <a:t> 3,1 prosent</a:t>
            </a:r>
          </a:p>
          <a:p>
            <a:r>
              <a:rPr lang="nb-NO" dirty="0"/>
              <a:t>Delingsgebyr </a:t>
            </a:r>
            <a:r>
              <a:rPr lang="nb-NO" dirty="0" err="1"/>
              <a:t>auka</a:t>
            </a:r>
            <a:r>
              <a:rPr lang="nb-NO" dirty="0"/>
              <a:t> 20 prosent</a:t>
            </a:r>
          </a:p>
          <a:p>
            <a:r>
              <a:rPr lang="nb-NO" dirty="0"/>
              <a:t>Plansakshandsaming </a:t>
            </a:r>
            <a:r>
              <a:rPr lang="nb-NO" dirty="0" err="1"/>
              <a:t>auka</a:t>
            </a:r>
            <a:r>
              <a:rPr lang="nb-NO" dirty="0"/>
              <a:t> </a:t>
            </a:r>
            <a:r>
              <a:rPr lang="nb-NO" dirty="0" smtClean="0"/>
              <a:t>3,1 prosent</a:t>
            </a:r>
          </a:p>
          <a:p>
            <a:r>
              <a:rPr lang="nb-NO" dirty="0" smtClean="0"/>
              <a:t>Oppmåling 3,1 prosent</a:t>
            </a:r>
            <a:endParaRPr lang="nn-NO" dirty="0"/>
          </a:p>
          <a:p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 err="1" smtClean="0"/>
              <a:t>auka</a:t>
            </a:r>
            <a:r>
              <a:rPr lang="nb-NO" dirty="0" smtClean="0"/>
              <a:t> </a:t>
            </a:r>
            <a:r>
              <a:rPr lang="nb-NO" dirty="0" err="1" smtClean="0"/>
              <a:t>byggjesaksgebyr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280099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0648"/>
            <a:ext cx="9144296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7700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Kommunal planstrategi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Rullering </a:t>
            </a:r>
            <a:r>
              <a:rPr lang="nb-NO" dirty="0" err="1" smtClean="0"/>
              <a:t>innan</a:t>
            </a:r>
            <a:r>
              <a:rPr lang="nb-NO" dirty="0" smtClean="0"/>
              <a:t> oktober 2020</a:t>
            </a:r>
          </a:p>
          <a:p>
            <a:r>
              <a:rPr lang="nb-NO" dirty="0" smtClean="0"/>
              <a:t>Prioriterte planarbeid:</a:t>
            </a:r>
            <a:br>
              <a:rPr lang="nb-NO" dirty="0" smtClean="0"/>
            </a:br>
            <a:r>
              <a:rPr lang="nb-NO" dirty="0" smtClean="0"/>
              <a:t>- kommunedelplan Sagvåg-Litlabø</a:t>
            </a:r>
            <a:br>
              <a:rPr lang="nb-NO" dirty="0" smtClean="0"/>
            </a:br>
            <a:r>
              <a:rPr lang="nb-NO" dirty="0" smtClean="0"/>
              <a:t>- forstudie parkeringsløysing sentrum</a:t>
            </a:r>
            <a:br>
              <a:rPr lang="nb-NO" dirty="0" smtClean="0"/>
            </a:br>
            <a:r>
              <a:rPr lang="nb-NO" dirty="0" smtClean="0"/>
              <a:t>- områderegulering </a:t>
            </a:r>
            <a:r>
              <a:rPr lang="nb-NO" dirty="0" err="1" smtClean="0"/>
              <a:t>Frugarden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- handelsanalyse</a:t>
            </a:r>
            <a:br>
              <a:rPr lang="nb-NO" dirty="0" smtClean="0"/>
            </a:br>
            <a:r>
              <a:rPr lang="nb-NO" dirty="0" smtClean="0"/>
              <a:t>- revidert folkehelseoversikt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8957186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1143000"/>
          </a:xfrm>
        </p:spPr>
        <p:txBody>
          <a:bodyPr/>
          <a:lstStyle/>
          <a:p>
            <a:r>
              <a:rPr lang="nb-NO" dirty="0" err="1" smtClean="0"/>
              <a:t>Eigedom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64922" y="908720"/>
            <a:ext cx="7772400" cy="4114800"/>
          </a:xfrm>
        </p:spPr>
        <p:txBody>
          <a:bodyPr/>
          <a:lstStyle/>
          <a:p>
            <a:r>
              <a:rPr lang="nb-NO" sz="2800" dirty="0"/>
              <a:t>0,3 mill. kr </a:t>
            </a:r>
            <a:r>
              <a:rPr lang="nb-NO" sz="2800" dirty="0" err="1"/>
              <a:t>årleg</a:t>
            </a:r>
            <a:r>
              <a:rPr lang="nb-NO" sz="2800" dirty="0"/>
              <a:t> til utstyr, 0,5 mill. </a:t>
            </a:r>
            <a:r>
              <a:rPr lang="nb-NO" sz="2800" dirty="0" err="1"/>
              <a:t>årleg</a:t>
            </a:r>
            <a:r>
              <a:rPr lang="nb-NO" sz="2800" dirty="0"/>
              <a:t> til miljøsertifisering</a:t>
            </a:r>
          </a:p>
          <a:p>
            <a:r>
              <a:rPr lang="nb-NO" sz="2800" dirty="0" err="1"/>
              <a:t>Vaktmeisterbil</a:t>
            </a:r>
            <a:r>
              <a:rPr lang="nb-NO" sz="2800" dirty="0"/>
              <a:t> 2020, 0,5 mill. </a:t>
            </a:r>
          </a:p>
          <a:p>
            <a:r>
              <a:rPr lang="nb-NO" sz="2800" dirty="0"/>
              <a:t>Grunnkjøp, 1 mill. kvart år</a:t>
            </a:r>
          </a:p>
          <a:p>
            <a:r>
              <a:rPr lang="nb-NO" sz="2800" dirty="0"/>
              <a:t>7,5 mill. til brannsikring, innemiljø, enøk</a:t>
            </a:r>
          </a:p>
          <a:p>
            <a:r>
              <a:rPr lang="nb-NO" sz="2800" dirty="0"/>
              <a:t>Rådhuset, </a:t>
            </a:r>
            <a:r>
              <a:rPr lang="nb-NO" sz="2800" dirty="0" err="1"/>
              <a:t>vidareført</a:t>
            </a:r>
            <a:r>
              <a:rPr lang="nb-NO" sz="2800" dirty="0"/>
              <a:t> løyving 13 mill. til brannsikring og </a:t>
            </a:r>
            <a:r>
              <a:rPr lang="nb-NO" sz="2800" dirty="0" err="1"/>
              <a:t>slusing</a:t>
            </a:r>
            <a:endParaRPr lang="nb-NO" sz="2800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5594808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Eigedom</a:t>
            </a:r>
            <a:r>
              <a:rPr lang="nb-NO" dirty="0" smtClean="0"/>
              <a:t> 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/>
              <a:t>Redusert driftsbudsjett Stord kommunale </a:t>
            </a:r>
            <a:r>
              <a:rPr lang="nb-NO" sz="2800" dirty="0" err="1"/>
              <a:t>eigedom</a:t>
            </a:r>
            <a:r>
              <a:rPr lang="nb-NO" sz="2800" dirty="0"/>
              <a:t> med </a:t>
            </a:r>
            <a:r>
              <a:rPr lang="nb-NO" sz="2800" dirty="0" smtClean="0"/>
              <a:t>2,8 mill</a:t>
            </a:r>
            <a:r>
              <a:rPr lang="nb-NO" sz="2800" dirty="0"/>
              <a:t>.:</a:t>
            </a:r>
            <a:br>
              <a:rPr lang="nb-NO" sz="2800" dirty="0"/>
            </a:br>
            <a:r>
              <a:rPr lang="nb-NO" sz="2800" dirty="0"/>
              <a:t>- 1,5 årsverk administrasjon, 0,25 driftsoperatør (1 mill.)</a:t>
            </a:r>
            <a:br>
              <a:rPr lang="nb-NO" sz="2800" dirty="0"/>
            </a:br>
            <a:r>
              <a:rPr lang="nb-NO" sz="2800" dirty="0"/>
              <a:t>- </a:t>
            </a:r>
            <a:r>
              <a:rPr lang="nb-NO" sz="2800" dirty="0" err="1"/>
              <a:t>auka</a:t>
            </a:r>
            <a:r>
              <a:rPr lang="nb-NO" sz="2800" dirty="0"/>
              <a:t> bruk av eigne </a:t>
            </a:r>
            <a:r>
              <a:rPr lang="nb-NO" sz="2800" dirty="0" err="1"/>
              <a:t>ressursar</a:t>
            </a:r>
            <a:r>
              <a:rPr lang="nb-NO" sz="2800" dirty="0"/>
              <a:t> på investering</a:t>
            </a:r>
            <a:br>
              <a:rPr lang="nb-NO" sz="2800" dirty="0"/>
            </a:br>
            <a:r>
              <a:rPr lang="nb-NO" sz="2800" dirty="0"/>
              <a:t>- redusert </a:t>
            </a:r>
            <a:r>
              <a:rPr lang="nb-NO" sz="2800" dirty="0" err="1"/>
              <a:t>vedlikehald</a:t>
            </a:r>
            <a:r>
              <a:rPr lang="nb-NO" sz="2800" dirty="0"/>
              <a:t> </a:t>
            </a:r>
            <a:r>
              <a:rPr lang="nb-NO" sz="2800" dirty="0" smtClean="0"/>
              <a:t>0,6 </a:t>
            </a:r>
            <a:r>
              <a:rPr lang="nb-NO" sz="2800" dirty="0"/>
              <a:t>mill. i høve til 2019</a:t>
            </a:r>
            <a:br>
              <a:rPr lang="nb-NO" sz="2800" dirty="0"/>
            </a:br>
            <a:r>
              <a:rPr lang="nb-NO" sz="2800" dirty="0"/>
              <a:t>- redusert vikarbruk </a:t>
            </a:r>
            <a:r>
              <a:rPr lang="nb-NO" sz="2800" dirty="0" err="1"/>
              <a:t>reinhald</a:t>
            </a:r>
            <a:r>
              <a:rPr lang="nb-NO" sz="2800" dirty="0"/>
              <a:t> (kr. 50 000)</a:t>
            </a:r>
          </a:p>
          <a:p>
            <a:r>
              <a:rPr lang="nb-NO" sz="2800" dirty="0"/>
              <a:t>2 mill. </a:t>
            </a:r>
            <a:r>
              <a:rPr lang="nb-NO" sz="2800" dirty="0" err="1"/>
              <a:t>utbyte</a:t>
            </a:r>
            <a:r>
              <a:rPr lang="nb-NO" sz="2800" dirty="0"/>
              <a:t> </a:t>
            </a:r>
            <a:r>
              <a:rPr lang="nb-NO" sz="2800" dirty="0" err="1"/>
              <a:t>frå</a:t>
            </a:r>
            <a:r>
              <a:rPr lang="nb-NO" sz="2800" dirty="0"/>
              <a:t> Stord kommunale </a:t>
            </a:r>
            <a:r>
              <a:rPr lang="nb-NO" sz="2800" dirty="0" err="1"/>
              <a:t>eigedom</a:t>
            </a:r>
            <a:r>
              <a:rPr lang="nb-NO" sz="2800" dirty="0"/>
              <a:t> AS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1564952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015" y="0"/>
            <a:ext cx="4420449" cy="4752527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3419872" y="3501008"/>
            <a:ext cx="54726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800" b="1" dirty="0" smtClean="0"/>
              <a:t>Budsjett VA</a:t>
            </a:r>
            <a:br>
              <a:rPr lang="nn-NO" sz="2800" b="1" dirty="0" smtClean="0"/>
            </a:br>
            <a:r>
              <a:rPr lang="nn-NO" sz="2800" b="1" dirty="0" smtClean="0"/>
              <a:t>- vassavgift auka 16,3 prosent</a:t>
            </a:r>
          </a:p>
          <a:p>
            <a:r>
              <a:rPr lang="nn-NO" sz="2800" b="1" dirty="0" smtClean="0"/>
              <a:t>- avlaup auka 17,4 prosent</a:t>
            </a:r>
            <a:br>
              <a:rPr lang="nn-NO" sz="2800" b="1" dirty="0" smtClean="0"/>
            </a:br>
            <a:r>
              <a:rPr lang="nn-NO" sz="2800" b="1" dirty="0" smtClean="0"/>
              <a:t>- renovasjon auka 12,0 prosent</a:t>
            </a:r>
            <a:r>
              <a:rPr lang="nn-NO" dirty="0" smtClean="0"/>
              <a:t> 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2150545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0919" y="116632"/>
            <a:ext cx="7772400" cy="1143000"/>
          </a:xfrm>
        </p:spPr>
        <p:txBody>
          <a:bodyPr/>
          <a:lstStyle/>
          <a:p>
            <a:r>
              <a:rPr lang="nb-NO" dirty="0" smtClean="0"/>
              <a:t>Veg trafikk og parkering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259632"/>
            <a:ext cx="7772400" cy="4114800"/>
          </a:xfrm>
        </p:spPr>
        <p:txBody>
          <a:bodyPr/>
          <a:lstStyle/>
          <a:p>
            <a:r>
              <a:rPr lang="nb-NO" dirty="0" smtClean="0"/>
              <a:t>Budsjettet for </a:t>
            </a:r>
            <a:r>
              <a:rPr lang="nb-NO" dirty="0" err="1" smtClean="0"/>
              <a:t>vegavdelinga</a:t>
            </a:r>
            <a:r>
              <a:rPr lang="nb-NO" dirty="0" smtClean="0"/>
              <a:t> er </a:t>
            </a:r>
            <a:r>
              <a:rPr lang="nb-NO" dirty="0" err="1" smtClean="0"/>
              <a:t>teke</a:t>
            </a:r>
            <a:r>
              <a:rPr lang="nb-NO" dirty="0" smtClean="0"/>
              <a:t> ned med </a:t>
            </a:r>
            <a:br>
              <a:rPr lang="nb-NO" dirty="0" smtClean="0"/>
            </a:br>
            <a:r>
              <a:rPr lang="nb-NO" dirty="0" smtClean="0"/>
              <a:t>0,9 </a:t>
            </a:r>
            <a:r>
              <a:rPr lang="nb-NO" dirty="0" err="1" smtClean="0"/>
              <a:t>mill</a:t>
            </a:r>
            <a:r>
              <a:rPr lang="nb-NO" dirty="0" smtClean="0"/>
              <a:t>, mellom anna ved: </a:t>
            </a:r>
            <a:br>
              <a:rPr lang="nb-NO" dirty="0" smtClean="0"/>
            </a:br>
            <a:r>
              <a:rPr lang="nb-NO" dirty="0" smtClean="0"/>
              <a:t>- </a:t>
            </a:r>
            <a:r>
              <a:rPr lang="nb-NO" dirty="0" err="1" smtClean="0"/>
              <a:t>framleige</a:t>
            </a:r>
            <a:r>
              <a:rPr lang="nb-NO" dirty="0" smtClean="0"/>
              <a:t> avtale om </a:t>
            </a:r>
            <a:r>
              <a:rPr lang="nb-NO" dirty="0" err="1" smtClean="0"/>
              <a:t>Backertunet</a:t>
            </a:r>
            <a:r>
              <a:rPr lang="nb-NO" dirty="0" smtClean="0"/>
              <a:t> 0,25 mill. </a:t>
            </a:r>
            <a:br>
              <a:rPr lang="nb-NO" dirty="0" smtClean="0"/>
            </a:br>
            <a:r>
              <a:rPr lang="nb-NO" dirty="0" smtClean="0"/>
              <a:t>- skru av </a:t>
            </a:r>
            <a:r>
              <a:rPr lang="nb-NO" dirty="0" err="1" smtClean="0"/>
              <a:t>varmekablane</a:t>
            </a:r>
            <a:r>
              <a:rPr lang="nb-NO" dirty="0" smtClean="0"/>
              <a:t> i Borggata, 0,12 mill. </a:t>
            </a:r>
            <a:br>
              <a:rPr lang="nb-NO" dirty="0" smtClean="0"/>
            </a:br>
            <a:r>
              <a:rPr lang="nb-NO" dirty="0" smtClean="0"/>
              <a:t>- </a:t>
            </a:r>
            <a:r>
              <a:rPr lang="nb-NO" dirty="0" err="1" smtClean="0"/>
              <a:t>vakans</a:t>
            </a:r>
            <a:r>
              <a:rPr lang="nb-NO" dirty="0" smtClean="0"/>
              <a:t> 0,19 mill.</a:t>
            </a:r>
          </a:p>
          <a:p>
            <a:r>
              <a:rPr lang="nb-NO" dirty="0" smtClean="0"/>
              <a:t>6 mill. </a:t>
            </a:r>
            <a:r>
              <a:rPr lang="nb-NO" dirty="0" err="1" smtClean="0"/>
              <a:t>årleg</a:t>
            </a:r>
            <a:r>
              <a:rPr lang="nb-NO" dirty="0" smtClean="0"/>
              <a:t> til asfaltering, 2,5 mill. </a:t>
            </a:r>
            <a:r>
              <a:rPr lang="nb-NO" dirty="0" err="1" smtClean="0"/>
              <a:t>årleg</a:t>
            </a:r>
            <a:r>
              <a:rPr lang="nb-NO" dirty="0" smtClean="0"/>
              <a:t> til veglys (LED), 2 mill. til samarbeidsprosjekt 2020</a:t>
            </a:r>
          </a:p>
          <a:p>
            <a:r>
              <a:rPr lang="nb-NO" dirty="0" smtClean="0"/>
              <a:t>1,5 mill. </a:t>
            </a:r>
            <a:r>
              <a:rPr lang="nb-NO" dirty="0" err="1" smtClean="0"/>
              <a:t>årleg</a:t>
            </a:r>
            <a:r>
              <a:rPr lang="nb-NO" dirty="0" smtClean="0"/>
              <a:t> til trafikksikring</a:t>
            </a:r>
          </a:p>
          <a:p>
            <a:r>
              <a:rPr lang="nb-NO" dirty="0" smtClean="0"/>
              <a:t>140 00 kr til </a:t>
            </a:r>
            <a:r>
              <a:rPr lang="nb-NO" dirty="0" err="1" smtClean="0"/>
              <a:t>ladeplassar</a:t>
            </a:r>
            <a:r>
              <a:rPr lang="nb-NO" dirty="0" smtClean="0"/>
              <a:t> for el-</a:t>
            </a:r>
            <a:r>
              <a:rPr lang="nb-NO" dirty="0" err="1" smtClean="0"/>
              <a:t>bilar</a:t>
            </a:r>
            <a:r>
              <a:rPr lang="nb-NO" dirty="0" smtClean="0"/>
              <a:t> i sentrum</a:t>
            </a:r>
          </a:p>
          <a:p>
            <a:r>
              <a:rPr lang="nb-NO" dirty="0" smtClean="0"/>
              <a:t>Forslag om </a:t>
            </a:r>
            <a:r>
              <a:rPr lang="nb-NO" dirty="0" err="1" smtClean="0"/>
              <a:t>gjenninføring</a:t>
            </a:r>
            <a:r>
              <a:rPr lang="nb-NO" dirty="0" smtClean="0"/>
              <a:t> av avgiftsparkering, 0,5 mill. </a:t>
            </a:r>
            <a:r>
              <a:rPr lang="nb-NO" dirty="0" err="1" smtClean="0"/>
              <a:t>invsetering</a:t>
            </a:r>
            <a:r>
              <a:rPr lang="nb-NO" dirty="0" smtClean="0"/>
              <a:t>, 0,75 mill. i inntekt</a:t>
            </a:r>
            <a:br>
              <a:rPr lang="nb-NO" dirty="0" smtClean="0"/>
            </a:br>
            <a:r>
              <a:rPr lang="nb-NO" dirty="0" smtClean="0"/>
              <a:t>- saka skal </a:t>
            </a:r>
            <a:r>
              <a:rPr lang="nb-NO" dirty="0" err="1" smtClean="0"/>
              <a:t>takast</a:t>
            </a:r>
            <a:r>
              <a:rPr lang="nb-NO" dirty="0" smtClean="0"/>
              <a:t> </a:t>
            </a:r>
            <a:r>
              <a:rPr lang="nb-NO" dirty="0" err="1" smtClean="0"/>
              <a:t>endeleg</a:t>
            </a:r>
            <a:r>
              <a:rPr lang="nb-NO" dirty="0" smtClean="0"/>
              <a:t> stilling til i forskrift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2278161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Brann og redning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Nedbemanna med </a:t>
            </a:r>
            <a:r>
              <a:rPr lang="nb-NO" dirty="0" err="1" smtClean="0"/>
              <a:t>eit</a:t>
            </a:r>
            <a:r>
              <a:rPr lang="nb-NO" dirty="0" smtClean="0"/>
              <a:t> årsverk</a:t>
            </a:r>
          </a:p>
          <a:p>
            <a:r>
              <a:rPr lang="nb-NO" dirty="0" smtClean="0"/>
              <a:t>Dagkasernering og bilordning foreslått utsett</a:t>
            </a:r>
          </a:p>
          <a:p>
            <a:r>
              <a:rPr lang="nb-NO" dirty="0" smtClean="0"/>
              <a:t>Ny stigebil i 2020, ny brannbil i Sagvåg i 2021</a:t>
            </a:r>
          </a:p>
          <a:p>
            <a:r>
              <a:rPr lang="nb-NO" dirty="0" smtClean="0"/>
              <a:t>0,5 mill. </a:t>
            </a:r>
            <a:r>
              <a:rPr lang="nb-NO" dirty="0" err="1" smtClean="0"/>
              <a:t>årleg</a:t>
            </a:r>
            <a:r>
              <a:rPr lang="nb-NO" dirty="0" smtClean="0"/>
              <a:t> til fornying av utstyr</a:t>
            </a:r>
          </a:p>
          <a:p>
            <a:r>
              <a:rPr lang="nb-NO" dirty="0" smtClean="0"/>
              <a:t>Medlemskap i Vest brann og redning </a:t>
            </a:r>
            <a:r>
              <a:rPr lang="nb-NO" dirty="0" err="1" smtClean="0"/>
              <a:t>frå</a:t>
            </a:r>
            <a:r>
              <a:rPr lang="nb-NO" dirty="0" smtClean="0"/>
              <a:t> 2020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1503834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2769" y="2276872"/>
            <a:ext cx="7772400" cy="1143000"/>
          </a:xfrm>
        </p:spPr>
        <p:txBody>
          <a:bodyPr/>
          <a:lstStyle/>
          <a:p>
            <a:r>
              <a:rPr lang="nb-NO" sz="8000" dirty="0" smtClean="0"/>
              <a:t>Rehabilitering, helse og omsorg</a:t>
            </a:r>
            <a:endParaRPr lang="nn-NO" sz="8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455402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Rehabilitering, helse og omsorg (RHO)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Omfattar heimebaserte </a:t>
            </a:r>
            <a:r>
              <a:rPr lang="nn-NO" dirty="0"/>
              <a:t>tenester, institusjonstenester, rehabiliteringstenester, tenester til personar med utviklingshemming, tenester til personar med psykiske lidingar og rusproblem, legetenester, NAV Stord og </a:t>
            </a:r>
            <a:r>
              <a:rPr lang="nn-NO" dirty="0" smtClean="0"/>
              <a:t>Tildelingskontoret</a:t>
            </a:r>
          </a:p>
          <a:p>
            <a:r>
              <a:rPr lang="nb-NO" dirty="0" smtClean="0"/>
              <a:t>Budsjettramma redusert med 48 mill. kr i høve til konsekvensjustert budsjett</a:t>
            </a:r>
            <a:br>
              <a:rPr lang="nb-NO" dirty="0" smtClean="0"/>
            </a:br>
            <a:r>
              <a:rPr lang="nb-NO" dirty="0" smtClean="0"/>
              <a:t>- </a:t>
            </a:r>
            <a:r>
              <a:rPr lang="nb-NO" dirty="0" err="1" smtClean="0"/>
              <a:t>konsekvensar</a:t>
            </a:r>
            <a:r>
              <a:rPr lang="nb-NO" dirty="0" smtClean="0"/>
              <a:t> for grunnbemanning, vedtak må </a:t>
            </a:r>
            <a:r>
              <a:rPr lang="nb-NO" dirty="0" err="1" smtClean="0"/>
              <a:t>revurderast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4158534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Dette vil </a:t>
            </a:r>
            <a:r>
              <a:rPr lang="nb-NO" dirty="0" err="1" smtClean="0"/>
              <a:t>me</a:t>
            </a:r>
            <a:r>
              <a:rPr lang="nb-NO" dirty="0" smtClean="0"/>
              <a:t> satsa på – </a:t>
            </a:r>
            <a:r>
              <a:rPr lang="nb-NO" dirty="0" err="1" smtClean="0"/>
              <a:t>førebyggjande</a:t>
            </a:r>
            <a:r>
              <a:rPr lang="nb-NO" dirty="0" smtClean="0"/>
              <a:t> arbeid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Velferdsteknologi</a:t>
            </a:r>
          </a:p>
          <a:p>
            <a:r>
              <a:rPr lang="nb-NO" dirty="0" smtClean="0"/>
              <a:t>Godt å bu heime</a:t>
            </a:r>
          </a:p>
          <a:p>
            <a:r>
              <a:rPr lang="nb-NO" dirty="0" err="1" smtClean="0"/>
              <a:t>Førebyggjande</a:t>
            </a:r>
            <a:r>
              <a:rPr lang="nb-NO" dirty="0" smtClean="0"/>
              <a:t> heimebesøk</a:t>
            </a:r>
          </a:p>
          <a:p>
            <a:r>
              <a:rPr lang="nb-NO" dirty="0" smtClean="0"/>
              <a:t>Frisklivssentralen</a:t>
            </a:r>
          </a:p>
          <a:p>
            <a:r>
              <a:rPr lang="nb-NO" dirty="0" smtClean="0"/>
              <a:t>Hamna kontaktsenter</a:t>
            </a:r>
          </a:p>
          <a:p>
            <a:r>
              <a:rPr lang="nb-NO" dirty="0" smtClean="0"/>
              <a:t>Heimerehabilitering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5401031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Heimebaserte </a:t>
            </a:r>
            <a:r>
              <a:rPr lang="nb-NO" dirty="0" err="1" smtClean="0"/>
              <a:t>tenester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Redusert tilsvarande </a:t>
            </a:r>
            <a:r>
              <a:rPr lang="nn-NO" dirty="0"/>
              <a:t>3,77 årsverk fordelt på </a:t>
            </a:r>
            <a:r>
              <a:rPr lang="nn-NO" dirty="0" err="1"/>
              <a:t>dagavdeling</a:t>
            </a:r>
            <a:r>
              <a:rPr lang="nn-NO" dirty="0"/>
              <a:t> for demente og avdelingane sine brukarretta </a:t>
            </a:r>
            <a:r>
              <a:rPr lang="nn-NO" dirty="0" smtClean="0"/>
              <a:t>tenester</a:t>
            </a:r>
          </a:p>
          <a:p>
            <a:r>
              <a:rPr lang="nb-NO" dirty="0" smtClean="0"/>
              <a:t>Budsjettert med kjente vedtak</a:t>
            </a:r>
          </a:p>
          <a:p>
            <a:r>
              <a:rPr lang="nb-NO" dirty="0" err="1" smtClean="0"/>
              <a:t>Dagtilbodet</a:t>
            </a:r>
            <a:r>
              <a:rPr lang="nb-NO" dirty="0" smtClean="0"/>
              <a:t> for demente er redusert </a:t>
            </a:r>
            <a:r>
              <a:rPr lang="nb-NO" dirty="0" err="1" smtClean="0"/>
              <a:t>frå</a:t>
            </a:r>
            <a:r>
              <a:rPr lang="nb-NO" dirty="0" smtClean="0"/>
              <a:t> 16 til 13 </a:t>
            </a:r>
            <a:r>
              <a:rPr lang="nb-NO" dirty="0" err="1" smtClean="0"/>
              <a:t>plassar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121730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6" y="332656"/>
            <a:ext cx="9085314" cy="583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1380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Institusjonsdrift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Ny sjukeheim tatt i bruk</a:t>
            </a:r>
          </a:p>
          <a:p>
            <a:r>
              <a:rPr lang="nb-NO" dirty="0" smtClean="0"/>
              <a:t>Oppgradering den gamle delen med 40 mill. i åra 2020-2022</a:t>
            </a:r>
          </a:p>
          <a:p>
            <a:r>
              <a:rPr lang="nb-NO" dirty="0" smtClean="0"/>
              <a:t>Stord sjukeheim redusert med tre årsverk</a:t>
            </a:r>
          </a:p>
          <a:p>
            <a:r>
              <a:rPr lang="nb-NO" dirty="0" err="1" smtClean="0"/>
              <a:t>Knutsaåsen</a:t>
            </a:r>
            <a:r>
              <a:rPr lang="nb-NO" dirty="0" smtClean="0"/>
              <a:t> redusert med fire årsverk (2,4 mill.)</a:t>
            </a:r>
          </a:p>
          <a:p>
            <a:r>
              <a:rPr lang="nb-NO" dirty="0" smtClean="0"/>
              <a:t>Utset å ta i bruk nye </a:t>
            </a:r>
            <a:r>
              <a:rPr lang="nb-NO" dirty="0" err="1" smtClean="0"/>
              <a:t>plassar</a:t>
            </a:r>
            <a:r>
              <a:rPr lang="nb-NO" dirty="0" smtClean="0"/>
              <a:t> til årsskifte 2020/21 (6. mill.)</a:t>
            </a:r>
          </a:p>
          <a:p>
            <a:r>
              <a:rPr lang="nb-NO" dirty="0" err="1" smtClean="0"/>
              <a:t>Ikkje</a:t>
            </a:r>
            <a:r>
              <a:rPr lang="nb-NO" dirty="0" smtClean="0"/>
              <a:t> forslag om å </a:t>
            </a:r>
            <a:r>
              <a:rPr lang="nb-NO" dirty="0" err="1" smtClean="0"/>
              <a:t>etablera</a:t>
            </a:r>
            <a:r>
              <a:rPr lang="nb-NO" dirty="0" smtClean="0"/>
              <a:t> </a:t>
            </a:r>
            <a:r>
              <a:rPr lang="nb-NO" dirty="0" err="1" smtClean="0"/>
              <a:t>produksjonskjøken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- </a:t>
            </a:r>
            <a:r>
              <a:rPr lang="nb-NO" dirty="0" err="1" smtClean="0"/>
              <a:t>årlege</a:t>
            </a:r>
            <a:r>
              <a:rPr lang="nb-NO" dirty="0" smtClean="0"/>
              <a:t> driftskostnader 2,2 mill. + investering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2207267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Rehabiliteringstenester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Avvikling av </a:t>
            </a:r>
            <a:r>
              <a:rPr lang="nb-NO" dirty="0" err="1" smtClean="0"/>
              <a:t>døgnplassane</a:t>
            </a:r>
            <a:r>
              <a:rPr lang="nb-NO" dirty="0" smtClean="0"/>
              <a:t> ved </a:t>
            </a:r>
            <a:r>
              <a:rPr lang="nb-NO" dirty="0" err="1" smtClean="0"/>
              <a:t>rehabsenteret</a:t>
            </a:r>
            <a:r>
              <a:rPr lang="nb-NO" dirty="0" smtClean="0"/>
              <a:t> (7,2 mill. kr)</a:t>
            </a:r>
          </a:p>
          <a:p>
            <a:r>
              <a:rPr lang="nb-NO" dirty="0" smtClean="0"/>
              <a:t>Åtte </a:t>
            </a:r>
            <a:r>
              <a:rPr lang="nb-NO" dirty="0" err="1" smtClean="0"/>
              <a:t>dagplassar</a:t>
            </a:r>
            <a:endParaRPr lang="nb-NO" dirty="0" smtClean="0"/>
          </a:p>
          <a:p>
            <a:r>
              <a:rPr lang="nb-NO" dirty="0" err="1" smtClean="0"/>
              <a:t>Vidarefører</a:t>
            </a:r>
            <a:r>
              <a:rPr lang="nb-NO" dirty="0" smtClean="0"/>
              <a:t> </a:t>
            </a:r>
            <a:r>
              <a:rPr lang="nb-NO" dirty="0" err="1" smtClean="0"/>
              <a:t>tilbodet</a:t>
            </a:r>
            <a:r>
              <a:rPr lang="nb-NO" dirty="0" smtClean="0"/>
              <a:t> om heimerehabilitering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5344426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Eining for </a:t>
            </a:r>
            <a:r>
              <a:rPr lang="nn-NO" dirty="0" err="1" smtClean="0"/>
              <a:t>habilitering</a:t>
            </a:r>
            <a:r>
              <a:rPr lang="nn-NO" dirty="0" smtClean="0"/>
              <a:t> </a:t>
            </a:r>
            <a:r>
              <a:rPr lang="nn-NO" dirty="0"/>
              <a:t/>
            </a:r>
            <a:br>
              <a:rPr lang="nn-NO" dirty="0"/>
            </a:b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94329" y="1403648"/>
            <a:ext cx="7772400" cy="4114800"/>
          </a:xfrm>
        </p:spPr>
        <p:txBody>
          <a:bodyPr/>
          <a:lstStyle/>
          <a:p>
            <a:r>
              <a:rPr lang="nb-NO" dirty="0" err="1" smtClean="0"/>
              <a:t>Innreia</a:t>
            </a:r>
            <a:r>
              <a:rPr lang="nb-NO" dirty="0" smtClean="0"/>
              <a:t> andre etasje i løa på Sæbø gard </a:t>
            </a:r>
            <a:br>
              <a:rPr lang="nb-NO" dirty="0" smtClean="0"/>
            </a:br>
            <a:r>
              <a:rPr lang="nb-NO" dirty="0" smtClean="0"/>
              <a:t>(1,8 mill.)</a:t>
            </a:r>
          </a:p>
          <a:p>
            <a:r>
              <a:rPr lang="nb-NO" dirty="0" smtClean="0"/>
              <a:t>Nye personalbaser i </a:t>
            </a:r>
            <a:r>
              <a:rPr lang="nb-NO" dirty="0" err="1" smtClean="0"/>
              <a:t>Studalen</a:t>
            </a:r>
            <a:r>
              <a:rPr lang="nb-NO" dirty="0" smtClean="0"/>
              <a:t> og </a:t>
            </a:r>
            <a:r>
              <a:rPr lang="nb-NO" dirty="0" err="1" smtClean="0"/>
              <a:t>Saghaugen</a:t>
            </a:r>
            <a:r>
              <a:rPr lang="nb-NO" dirty="0" smtClean="0"/>
              <a:t> for å </a:t>
            </a:r>
            <a:r>
              <a:rPr lang="nb-NO" dirty="0" err="1" smtClean="0"/>
              <a:t>stetta</a:t>
            </a:r>
            <a:r>
              <a:rPr lang="nb-NO" dirty="0" smtClean="0"/>
              <a:t> </a:t>
            </a:r>
            <a:r>
              <a:rPr lang="nb-NO" dirty="0" err="1" smtClean="0"/>
              <a:t>HMT</a:t>
            </a:r>
            <a:r>
              <a:rPr lang="nb-NO" dirty="0" smtClean="0"/>
              <a:t>-krav (5,5 mill.)</a:t>
            </a:r>
          </a:p>
          <a:p>
            <a:r>
              <a:rPr lang="nb-NO" dirty="0" smtClean="0"/>
              <a:t>Forslag om å </a:t>
            </a:r>
            <a:r>
              <a:rPr lang="nb-NO" dirty="0" err="1" smtClean="0"/>
              <a:t>utsetta</a:t>
            </a:r>
            <a:r>
              <a:rPr lang="nb-NO" dirty="0" smtClean="0"/>
              <a:t> innflytting i </a:t>
            </a:r>
            <a:r>
              <a:rPr lang="nb-NO" dirty="0" err="1" smtClean="0"/>
              <a:t>Husahaugen</a:t>
            </a:r>
            <a:r>
              <a:rPr lang="nb-NO" dirty="0" smtClean="0"/>
              <a:t> bufellesskap til 1. september (6 mill.)</a:t>
            </a:r>
          </a:p>
          <a:p>
            <a:r>
              <a:rPr lang="nb-NO" dirty="0" err="1" smtClean="0"/>
              <a:t>Ikkje</a:t>
            </a:r>
            <a:r>
              <a:rPr lang="nb-NO" dirty="0" smtClean="0"/>
              <a:t> funne rom for å </a:t>
            </a:r>
            <a:r>
              <a:rPr lang="nb-NO" dirty="0" err="1" smtClean="0"/>
              <a:t>auka</a:t>
            </a:r>
            <a:r>
              <a:rPr lang="nb-NO" dirty="0" smtClean="0"/>
              <a:t> bemanninga ved Sæbø gard (2,5 mill.)</a:t>
            </a:r>
          </a:p>
          <a:p>
            <a:r>
              <a:rPr lang="nb-NO" dirty="0" err="1" smtClean="0"/>
              <a:t>Redusera</a:t>
            </a:r>
            <a:r>
              <a:rPr lang="nb-NO" dirty="0" smtClean="0"/>
              <a:t> bemanninga på </a:t>
            </a:r>
            <a:r>
              <a:rPr lang="nb-NO" dirty="0" err="1" smtClean="0"/>
              <a:t>bustadene</a:t>
            </a:r>
            <a:r>
              <a:rPr lang="nb-NO" dirty="0" smtClean="0"/>
              <a:t> med 9,7 årsverk</a:t>
            </a:r>
          </a:p>
          <a:p>
            <a:r>
              <a:rPr lang="nb-NO" dirty="0"/>
              <a:t>Netto </a:t>
            </a:r>
            <a:r>
              <a:rPr lang="nb-NO" dirty="0" err="1"/>
              <a:t>innsparingar</a:t>
            </a:r>
            <a:r>
              <a:rPr lang="nb-NO" dirty="0"/>
              <a:t> drift 16,2 mill.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61443224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Tildelingskontoret 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Tildeler og </a:t>
            </a:r>
            <a:r>
              <a:rPr lang="nb-NO" dirty="0" err="1" smtClean="0"/>
              <a:t>samordnar</a:t>
            </a:r>
            <a:r>
              <a:rPr lang="nb-NO" dirty="0" smtClean="0"/>
              <a:t> kommunale helse- og </a:t>
            </a:r>
            <a:r>
              <a:rPr lang="nb-NO" dirty="0" err="1" smtClean="0"/>
              <a:t>omsorgstenester</a:t>
            </a:r>
            <a:r>
              <a:rPr lang="nb-NO" dirty="0" smtClean="0"/>
              <a:t> og </a:t>
            </a:r>
            <a:r>
              <a:rPr lang="nb-NO" dirty="0" err="1" smtClean="0"/>
              <a:t>bustader</a:t>
            </a:r>
            <a:endParaRPr lang="nb-NO" dirty="0" smtClean="0"/>
          </a:p>
          <a:p>
            <a:r>
              <a:rPr lang="nb-NO" dirty="0" smtClean="0"/>
              <a:t>Foreslått redusert med tre årsverk (2,1 mill.)</a:t>
            </a:r>
            <a:br>
              <a:rPr lang="nb-NO" dirty="0" smtClean="0"/>
            </a:br>
            <a:r>
              <a:rPr lang="nb-NO" dirty="0" smtClean="0"/>
              <a:t>- vil </a:t>
            </a:r>
            <a:r>
              <a:rPr lang="nb-NO" dirty="0" err="1" smtClean="0"/>
              <a:t>gje</a:t>
            </a:r>
            <a:r>
              <a:rPr lang="nb-NO" dirty="0" smtClean="0"/>
              <a:t> </a:t>
            </a:r>
            <a:r>
              <a:rPr lang="nb-NO" dirty="0" err="1" smtClean="0"/>
              <a:t>auka</a:t>
            </a:r>
            <a:r>
              <a:rPr lang="nb-NO" dirty="0" smtClean="0"/>
              <a:t> sakshandsamingstid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- publikumstid på rådhuset 0930-1430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2272253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Sunnhordland interkommunale legevakt IKS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Auka</a:t>
            </a:r>
            <a:r>
              <a:rPr lang="nb-NO" dirty="0" smtClean="0"/>
              <a:t> kostnad 1,35 mill. (redusert fondsbruk)</a:t>
            </a:r>
          </a:p>
          <a:p>
            <a:r>
              <a:rPr lang="nb-NO" dirty="0" smtClean="0"/>
              <a:t>30 prosent stilling som kommunelege vakant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9424740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Eining for psykisk helse og rus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Forslag om å avvikla </a:t>
            </a:r>
            <a:r>
              <a:rPr lang="nb-NO" dirty="0" err="1" smtClean="0"/>
              <a:t>tilbodet</a:t>
            </a:r>
            <a:r>
              <a:rPr lang="nb-NO" dirty="0" smtClean="0"/>
              <a:t> i </a:t>
            </a:r>
            <a:r>
              <a:rPr lang="nb-NO" dirty="0" err="1" smtClean="0"/>
              <a:t>Åkervikåsen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1. april 2020</a:t>
            </a:r>
          </a:p>
          <a:p>
            <a:r>
              <a:rPr lang="nb-NO" dirty="0" smtClean="0"/>
              <a:t>Seier opp samarbeidet med Helse Fonna om LAR</a:t>
            </a: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- avviklar Maris frå 1. april (4,7 årsverk)</a:t>
            </a:r>
          </a:p>
          <a:p>
            <a:r>
              <a:rPr lang="nb-NO" dirty="0" smtClean="0"/>
              <a:t>I tillegg får eininga redusert med 1,6 årsverk fordelt på ulike </a:t>
            </a:r>
            <a:r>
              <a:rPr lang="nb-NO" dirty="0" err="1" smtClean="0"/>
              <a:t>avdelingar</a:t>
            </a:r>
            <a:endParaRPr lang="nn-NO" dirty="0" smtClean="0"/>
          </a:p>
          <a:p>
            <a:r>
              <a:rPr lang="nb-NO" dirty="0" smtClean="0"/>
              <a:t>Samla sparing 9,3 mill. i 2020</a:t>
            </a:r>
          </a:p>
        </p:txBody>
      </p:sp>
    </p:spTree>
    <p:extLst>
      <p:ext uri="{BB962C8B-B14F-4D97-AF65-F5344CB8AC3E}">
        <p14:creationId xmlns:p14="http://schemas.microsoft.com/office/powerpoint/2010/main" val="277743493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945" y="116632"/>
            <a:ext cx="7772400" cy="1143000"/>
          </a:xfrm>
        </p:spPr>
        <p:txBody>
          <a:bodyPr/>
          <a:lstStyle/>
          <a:p>
            <a:r>
              <a:rPr lang="nb-NO" dirty="0" smtClean="0"/>
              <a:t>NAV kommune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92805" y="1340768"/>
            <a:ext cx="7772400" cy="4114800"/>
          </a:xfrm>
        </p:spPr>
        <p:txBody>
          <a:bodyPr/>
          <a:lstStyle/>
          <a:p>
            <a:r>
              <a:rPr lang="nb-NO" dirty="0" smtClean="0"/>
              <a:t>Høgt forbruk sosialstønad, </a:t>
            </a:r>
            <a:r>
              <a:rPr lang="nb-NO" dirty="0" err="1" smtClean="0"/>
              <a:t>aukande</a:t>
            </a:r>
            <a:r>
              <a:rPr lang="nb-NO" dirty="0" smtClean="0"/>
              <a:t> tal </a:t>
            </a:r>
            <a:r>
              <a:rPr lang="nb-NO" dirty="0" err="1" smtClean="0"/>
              <a:t>deltakarar</a:t>
            </a:r>
            <a:r>
              <a:rPr lang="nb-NO" dirty="0" smtClean="0"/>
              <a:t> i kvalifiseringsprogrammet</a:t>
            </a:r>
          </a:p>
          <a:p>
            <a:r>
              <a:rPr lang="nb-NO" dirty="0" smtClean="0"/>
              <a:t>Reduksjon tre </a:t>
            </a:r>
            <a:r>
              <a:rPr lang="nb-NO" dirty="0" err="1" smtClean="0"/>
              <a:t>stillingar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1. april, to på </a:t>
            </a:r>
            <a:r>
              <a:rPr lang="nb-NO" dirty="0" err="1" smtClean="0"/>
              <a:t>flyktningearbeid</a:t>
            </a:r>
            <a:r>
              <a:rPr lang="nb-NO" dirty="0" smtClean="0"/>
              <a:t> og </a:t>
            </a:r>
            <a:r>
              <a:rPr lang="nb-NO" dirty="0" err="1" smtClean="0"/>
              <a:t>ein</a:t>
            </a:r>
            <a:r>
              <a:rPr lang="nb-NO" dirty="0" smtClean="0"/>
              <a:t> på </a:t>
            </a:r>
            <a:r>
              <a:rPr lang="nb-NO" dirty="0" err="1" smtClean="0"/>
              <a:t>oppfølgingstenesta</a:t>
            </a:r>
            <a:r>
              <a:rPr lang="nb-NO" dirty="0" smtClean="0"/>
              <a:t>, sparing 1,7 mill.</a:t>
            </a:r>
          </a:p>
          <a:p>
            <a:r>
              <a:rPr lang="nb-NO" dirty="0" smtClean="0"/>
              <a:t>Seier opp </a:t>
            </a:r>
            <a:r>
              <a:rPr lang="nb-NO" dirty="0" err="1" smtClean="0"/>
              <a:t>avtala</a:t>
            </a:r>
            <a:r>
              <a:rPr lang="nb-NO" dirty="0" smtClean="0"/>
              <a:t> med Kirkens bymisjon </a:t>
            </a:r>
            <a:br>
              <a:rPr lang="nb-NO" dirty="0" smtClean="0"/>
            </a:br>
            <a:r>
              <a:rPr lang="nb-NO" dirty="0" smtClean="0"/>
              <a:t>(0,43 mill., halvt år)</a:t>
            </a:r>
          </a:p>
          <a:p>
            <a:r>
              <a:rPr lang="nn-NO" dirty="0" smtClean="0"/>
              <a:t>Løyvingar økonomisk </a:t>
            </a:r>
            <a:r>
              <a:rPr lang="nn-NO" dirty="0"/>
              <a:t>sosialhjelp, </a:t>
            </a:r>
            <a:r>
              <a:rPr lang="nn-NO" dirty="0" smtClean="0"/>
              <a:t>introduksjons-ordninga </a:t>
            </a:r>
            <a:r>
              <a:rPr lang="nn-NO" dirty="0"/>
              <a:t>og </a:t>
            </a:r>
            <a:r>
              <a:rPr lang="nn-NO" dirty="0" smtClean="0"/>
              <a:t>kvalifiseringsprogrammet redusert </a:t>
            </a:r>
            <a:r>
              <a:rPr lang="nn-NO" dirty="0"/>
              <a:t>med </a:t>
            </a:r>
            <a:r>
              <a:rPr lang="nn-NO" dirty="0" smtClean="0"/>
              <a:t>2 </a:t>
            </a:r>
            <a:r>
              <a:rPr lang="nn-NO" dirty="0"/>
              <a:t>mill</a:t>
            </a:r>
            <a:r>
              <a:rPr lang="nn-NO" dirty="0" smtClean="0"/>
              <a:t>. (prognose)</a:t>
            </a:r>
          </a:p>
          <a:p>
            <a:r>
              <a:rPr lang="nb-NO" dirty="0" smtClean="0"/>
              <a:t>Forslag om å ta mot 15 </a:t>
            </a:r>
            <a:r>
              <a:rPr lang="nb-NO" dirty="0" err="1" smtClean="0"/>
              <a:t>flyktningar</a:t>
            </a:r>
            <a:r>
              <a:rPr lang="nb-NO" dirty="0" smtClean="0"/>
              <a:t> i 2020</a:t>
            </a:r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877628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42" y="260648"/>
            <a:ext cx="9144296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321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Forslag til Statsbudsjett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n-NO" dirty="0"/>
              <a:t>Pårekna vekst landet 2,2 prosent</a:t>
            </a:r>
          </a:p>
          <a:p>
            <a:r>
              <a:rPr lang="nn-NO" dirty="0"/>
              <a:t>For Stord kommune er pårekna vekst 1,7 prosent</a:t>
            </a:r>
          </a:p>
          <a:p>
            <a:r>
              <a:rPr lang="nn-NO" dirty="0"/>
              <a:t>Skattevekst frå </a:t>
            </a:r>
            <a:r>
              <a:rPr lang="nn-NO" dirty="0" err="1"/>
              <a:t>frå</a:t>
            </a:r>
            <a:r>
              <a:rPr lang="nn-NO" dirty="0"/>
              <a:t> 2019 til 2020 på 2,1 prosent</a:t>
            </a:r>
          </a:p>
          <a:p>
            <a:endParaRPr lang="nn-NO" dirty="0"/>
          </a:p>
        </p:txBody>
      </p:sp>
      <p:pic>
        <p:nvPicPr>
          <p:cNvPr id="5" name="Plassholder for innhold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41557" y="1981200"/>
            <a:ext cx="3498486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35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07794" y="404664"/>
            <a:ext cx="7772400" cy="1143000"/>
          </a:xfrm>
        </p:spPr>
        <p:txBody>
          <a:bodyPr/>
          <a:lstStyle/>
          <a:p>
            <a:r>
              <a:rPr lang="nn-NO" dirty="0" smtClean="0"/>
              <a:t>Forslag til statsbudsjett, satsingar finansiert over ramma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114800"/>
          </a:xfrm>
        </p:spPr>
        <p:txBody>
          <a:bodyPr/>
          <a:lstStyle/>
          <a:p>
            <a:pPr lvl="0"/>
            <a:r>
              <a:rPr lang="nn-NO" dirty="0" smtClean="0"/>
              <a:t>Psykolog frå 1.1.</a:t>
            </a:r>
            <a:endParaRPr lang="nn-NO" dirty="0"/>
          </a:p>
          <a:p>
            <a:pPr lvl="0"/>
            <a:r>
              <a:rPr lang="nn-NO" dirty="0"/>
              <a:t>Opptrappingsplan for </a:t>
            </a:r>
            <a:r>
              <a:rPr lang="nn-NO" dirty="0" smtClean="0"/>
              <a:t>rusomsorg </a:t>
            </a:r>
          </a:p>
          <a:p>
            <a:pPr lvl="0"/>
            <a:r>
              <a:rPr lang="nn-NO" dirty="0" smtClean="0"/>
              <a:t>Satsinga </a:t>
            </a:r>
            <a:r>
              <a:rPr lang="nn-NO" dirty="0"/>
              <a:t>på helsestasjon og </a:t>
            </a:r>
            <a:r>
              <a:rPr lang="nn-NO" dirty="0" smtClean="0"/>
              <a:t>skulehelsetenesta</a:t>
            </a:r>
            <a:endParaRPr lang="nn-NO" dirty="0"/>
          </a:p>
          <a:p>
            <a:pPr lvl="0"/>
            <a:r>
              <a:rPr lang="nn-NO" dirty="0" smtClean="0"/>
              <a:t>Pliktig </a:t>
            </a:r>
            <a:r>
              <a:rPr lang="nn-NO" dirty="0" err="1" smtClean="0"/>
              <a:t>dagaktivitetstilbod</a:t>
            </a:r>
            <a:r>
              <a:rPr lang="nn-NO" dirty="0" smtClean="0"/>
              <a:t> </a:t>
            </a:r>
            <a:r>
              <a:rPr lang="nn-NO" dirty="0"/>
              <a:t>til heimebuande </a:t>
            </a:r>
            <a:r>
              <a:rPr lang="nn-NO" dirty="0" smtClean="0"/>
              <a:t>med demens</a:t>
            </a:r>
            <a:r>
              <a:rPr lang="nn-NO" dirty="0"/>
              <a:t> </a:t>
            </a:r>
            <a:r>
              <a:rPr lang="nn-NO" dirty="0" smtClean="0"/>
              <a:t>frå 1.1</a:t>
            </a:r>
          </a:p>
          <a:p>
            <a:r>
              <a:rPr lang="nn-NO" dirty="0" smtClean="0"/>
              <a:t>Kr </a:t>
            </a:r>
            <a:r>
              <a:rPr lang="nn-NO" dirty="0"/>
              <a:t>400 mill. til tidleg innsats i skulen gjennom auka lærarinnsats</a:t>
            </a:r>
            <a:r>
              <a:rPr lang="nn-NO" dirty="0" smtClean="0"/>
              <a:t>.</a:t>
            </a:r>
          </a:p>
          <a:p>
            <a:r>
              <a:rPr lang="nn-NO" dirty="0"/>
              <a:t>Innslagspunktet ressurskrevjande tenester auka med kr 50 000 til kr 1,361 mill. </a:t>
            </a:r>
          </a:p>
          <a:p>
            <a:endParaRPr lang="nn-NO" dirty="0"/>
          </a:p>
          <a:p>
            <a:pPr lvl="0"/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723083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004048" cy="6955518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4860032" y="764704"/>
            <a:ext cx="410881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«I </a:t>
            </a:r>
            <a:r>
              <a:rPr lang="nb-NO" dirty="0"/>
              <a:t>pressemeldingen vises det til </a:t>
            </a:r>
            <a:endParaRPr lang="nb-NO" dirty="0" smtClean="0"/>
          </a:p>
          <a:p>
            <a:r>
              <a:rPr lang="nb-NO" dirty="0" smtClean="0"/>
              <a:t>at </a:t>
            </a:r>
            <a:r>
              <a:rPr lang="nb-NO" dirty="0"/>
              <a:t>dette betyr at </a:t>
            </a:r>
            <a:endParaRPr lang="nb-NO" dirty="0" smtClean="0"/>
          </a:p>
          <a:p>
            <a:r>
              <a:rPr lang="nb-NO" dirty="0" smtClean="0"/>
              <a:t>kommunesektoren </a:t>
            </a:r>
            <a:r>
              <a:rPr lang="nb-NO" dirty="0"/>
              <a:t>samlet sett </a:t>
            </a:r>
            <a:endParaRPr lang="nb-NO" dirty="0" smtClean="0"/>
          </a:p>
          <a:p>
            <a:r>
              <a:rPr lang="nb-NO" dirty="0" smtClean="0"/>
              <a:t>opprettholder </a:t>
            </a:r>
            <a:r>
              <a:rPr lang="nb-NO" dirty="0"/>
              <a:t>om lag det </a:t>
            </a:r>
            <a:endParaRPr lang="nb-NO" dirty="0" smtClean="0"/>
          </a:p>
          <a:p>
            <a:r>
              <a:rPr lang="nb-NO" dirty="0" smtClean="0"/>
              <a:t>økonomiske </a:t>
            </a:r>
            <a:r>
              <a:rPr lang="nb-NO" dirty="0"/>
              <a:t>handlingsrommet </a:t>
            </a:r>
            <a:endParaRPr lang="nb-NO" dirty="0" smtClean="0"/>
          </a:p>
          <a:p>
            <a:r>
              <a:rPr lang="nb-NO" dirty="0" smtClean="0"/>
              <a:t>den </a:t>
            </a:r>
            <a:r>
              <a:rPr lang="nb-NO" dirty="0"/>
              <a:t>har hatt til nå. KS har </a:t>
            </a:r>
            <a:endParaRPr lang="nb-NO" dirty="0" smtClean="0"/>
          </a:p>
          <a:p>
            <a:r>
              <a:rPr lang="nb-NO" dirty="0" smtClean="0"/>
              <a:t>imidlertid </a:t>
            </a:r>
            <a:r>
              <a:rPr lang="nb-NO" dirty="0"/>
              <a:t>tidligere påpekt </a:t>
            </a:r>
            <a:endParaRPr lang="nb-NO" dirty="0" smtClean="0"/>
          </a:p>
          <a:p>
            <a:r>
              <a:rPr lang="nb-NO" dirty="0" smtClean="0"/>
              <a:t>at </a:t>
            </a:r>
            <a:r>
              <a:rPr lang="nb-NO" dirty="0"/>
              <a:t>opplegget er stramt, </a:t>
            </a:r>
            <a:endParaRPr lang="nb-NO" dirty="0" smtClean="0"/>
          </a:p>
          <a:p>
            <a:r>
              <a:rPr lang="nb-NO" dirty="0" smtClean="0"/>
              <a:t>særlig </a:t>
            </a:r>
            <a:r>
              <a:rPr lang="nb-NO" dirty="0"/>
              <a:t>for fylkeskommunene</a:t>
            </a:r>
            <a:r>
              <a:rPr lang="nb-NO" dirty="0" smtClean="0"/>
              <a:t>.»</a:t>
            </a:r>
            <a:endParaRPr lang="nn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6" y="4293096"/>
            <a:ext cx="2562225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02997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7B71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7B71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-tema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</TotalTime>
  <Words>1703</Words>
  <Application>Microsoft Office PowerPoint</Application>
  <PresentationFormat>Skjermfremvisning (4:3)</PresentationFormat>
  <Paragraphs>309</Paragraphs>
  <Slides>56</Slides>
  <Notes>15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56</vt:i4>
      </vt:variant>
    </vt:vector>
  </HeadingPairs>
  <TitlesOfParts>
    <vt:vector size="60" baseType="lpstr">
      <vt:lpstr>Calibri</vt:lpstr>
      <vt:lpstr>Times</vt:lpstr>
      <vt:lpstr>Trebuchet MS</vt:lpstr>
      <vt:lpstr>blank</vt:lpstr>
      <vt:lpstr>Budsjett og økonomiplan 2020-2023 Rådmannen sitt forslag</vt:lpstr>
      <vt:lpstr>Konsekvens- justert  budsjett</vt:lpstr>
      <vt:lpstr>Konsekvensjustert budsjett, alternativ III</vt:lpstr>
      <vt:lpstr>PowerPoint-presentasjon</vt:lpstr>
      <vt:lpstr>PowerPoint-presentasjon</vt:lpstr>
      <vt:lpstr>PowerPoint-presentasjon</vt:lpstr>
      <vt:lpstr>Forslag til Statsbudsjett</vt:lpstr>
      <vt:lpstr>Forslag til statsbudsjett, satsingar finansiert over ramma</vt:lpstr>
      <vt:lpstr>PowerPoint-presentasjon</vt:lpstr>
      <vt:lpstr>Budsjettforslaget</vt:lpstr>
      <vt:lpstr>Anslag skatt og ramme</vt:lpstr>
      <vt:lpstr>Frie inntekter, margin</vt:lpstr>
      <vt:lpstr>Eigedomsskatt, lovendringar</vt:lpstr>
      <vt:lpstr>Eigedomsskatt, budsjettforslaget</vt:lpstr>
      <vt:lpstr>Formannskapet </vt:lpstr>
      <vt:lpstr>Politisk</vt:lpstr>
      <vt:lpstr>Ikt</vt:lpstr>
      <vt:lpstr>Kyrkjeleg fellesråd</vt:lpstr>
      <vt:lpstr>Samfunnstryggleik og beredskap</vt:lpstr>
      <vt:lpstr>Driftsutvalet</vt:lpstr>
      <vt:lpstr>Personal og organisasjon</vt:lpstr>
      <vt:lpstr>Oppvekst og kultur</vt:lpstr>
      <vt:lpstr>Oppvekst og kultur</vt:lpstr>
      <vt:lpstr>Skulen</vt:lpstr>
      <vt:lpstr>Skulen </vt:lpstr>
      <vt:lpstr>Barnehage</vt:lpstr>
      <vt:lpstr>Vaksenopplæringa</vt:lpstr>
      <vt:lpstr>Barnevern</vt:lpstr>
      <vt:lpstr>Eining for kultur</vt:lpstr>
      <vt:lpstr>Eining for kultur, budsjettforslaget</vt:lpstr>
      <vt:lpstr>Støtte til kulturføremål</vt:lpstr>
      <vt:lpstr>Eining for kultur, budsjettforslaget</vt:lpstr>
      <vt:lpstr>Idrett og friluftsliv</vt:lpstr>
      <vt:lpstr>Eining for førebyggjande tenester </vt:lpstr>
      <vt:lpstr>Plan og utvikling</vt:lpstr>
      <vt:lpstr>Plan og utvikling</vt:lpstr>
      <vt:lpstr>Plan og utvikling</vt:lpstr>
      <vt:lpstr>Regulering, byggesak og oppmåling</vt:lpstr>
      <vt:lpstr>Regulering, byggesak og oppmåling</vt:lpstr>
      <vt:lpstr>Kommunal planstrategi</vt:lpstr>
      <vt:lpstr>Eigedom</vt:lpstr>
      <vt:lpstr>Eigedom </vt:lpstr>
      <vt:lpstr>PowerPoint-presentasjon</vt:lpstr>
      <vt:lpstr>Veg trafikk og parkering</vt:lpstr>
      <vt:lpstr>Brann og redning</vt:lpstr>
      <vt:lpstr>Rehabilitering, helse og omsorg</vt:lpstr>
      <vt:lpstr>Rehabilitering, helse og omsorg (RHO)</vt:lpstr>
      <vt:lpstr>Dette vil me satsa på – førebyggjande arbeid</vt:lpstr>
      <vt:lpstr>Heimebaserte tenester</vt:lpstr>
      <vt:lpstr>Institusjonsdrift</vt:lpstr>
      <vt:lpstr>Rehabiliteringstenester</vt:lpstr>
      <vt:lpstr> Eining for habilitering  </vt:lpstr>
      <vt:lpstr>Tildelingskontoret </vt:lpstr>
      <vt:lpstr>Sunnhordland interkommunale legevakt IKS</vt:lpstr>
      <vt:lpstr>Eining for psykisk helse og rus</vt:lpstr>
      <vt:lpstr>NAV kommune</vt:lpstr>
    </vt:vector>
  </TitlesOfParts>
  <Company>Stord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Magnus Mjør</dc:creator>
  <cp:lastModifiedBy>Haldis Lauksund</cp:lastModifiedBy>
  <cp:revision>152</cp:revision>
  <dcterms:created xsi:type="dcterms:W3CDTF">2019-10-07T05:53:34Z</dcterms:created>
  <dcterms:modified xsi:type="dcterms:W3CDTF">2019-10-24T12:59:24Z</dcterms:modified>
</cp:coreProperties>
</file>